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3"/>
    <p:sldId id="257" r:id="rId4"/>
    <p:sldId id="267" r:id="rId5"/>
    <p:sldId id="262" r:id="rId6"/>
    <p:sldId id="263" r:id="rId7"/>
    <p:sldId id="264" r:id="rId8"/>
    <p:sldId id="268" r:id="rId9"/>
    <p:sldId id="265" r:id="rId10"/>
    <p:sldId id="275" r:id="rId11"/>
    <p:sldId id="269" r:id="rId12"/>
    <p:sldId id="276" r:id="rId13"/>
    <p:sldId id="285" r:id="rId14"/>
    <p:sldId id="279" r:id="rId15"/>
    <p:sldId id="281" r:id="rId16"/>
    <p:sldId id="261" r:id="rId17"/>
  </p:sldIdLst>
  <p:sldSz cx="12192000" cy="6858000"/>
  <p:notesSz cx="6858000" cy="9144000"/>
  <p:embeddedFontLst>
    <p:embeddedFont>
      <p:font typeface="微软雅黑" panose="020B0503020204020204" charset="-122"/>
      <p:regular r:id="rId21"/>
    </p:embeddedFont>
    <p:embeddedFont>
      <p:font typeface="微软雅黑 Light" panose="020B0502040204020203" charset="-122"/>
      <p:regular r:id="rId22"/>
    </p:embeddedFont>
    <p:embeddedFont>
      <p:font typeface="方正少儿_GBK" panose="02000000000000000000" charset="-122"/>
      <p:regular r:id="rId23"/>
    </p:embeddedFont>
    <p:embeddedFont>
      <p:font typeface="icomoon" charset="0"/>
      <p:regular r:id="rId24"/>
    </p:embeddedFont>
    <p:embeddedFont>
      <p:font typeface="Yu Gothic UI Semibold" panose="020B0700000000000000" charset="-128"/>
      <p:bold r:id="rId25"/>
    </p:embeddedFont>
    <p:embeddedFont>
      <p:font typeface="方正卡通简体" panose="03000509000000000000" charset="0"/>
      <p:regular r:id="rId26"/>
    </p:embeddedFont>
    <p:embeddedFont>
      <p:font typeface="方正喵呜体" panose="02010600010101010101" charset="0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1038" y="-84"/>
      </p:cViewPr>
      <p:guideLst>
        <p:guide orient="horz" pos="2104"/>
        <p:guide pos="3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0803-5243-48BD-A46E-7FD8BD1AAA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21D-CD86-482A-88A1-248540F6B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836686" y="842468"/>
            <a:ext cx="1879218" cy="5299025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2743200" y="842468"/>
            <a:ext cx="8802509" cy="5299025"/>
            <a:chOff x="0" y="0"/>
            <a:chExt cx="12192000" cy="6858000"/>
          </a:xfrm>
        </p:grpSpPr>
        <p:sp>
          <p:nvSpPr>
            <p:cNvPr id="11" name="矩形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任意多边形 12"/>
          <p:cNvSpPr/>
          <p:nvPr userDrawn="1"/>
        </p:nvSpPr>
        <p:spPr>
          <a:xfrm>
            <a:off x="11326811" y="759707"/>
            <a:ext cx="542043" cy="331679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 userDrawn="1"/>
        </p:nvSpPr>
        <p:spPr>
          <a:xfrm>
            <a:off x="428395" y="373320"/>
            <a:ext cx="1354542" cy="828851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11375265" y="343928"/>
            <a:ext cx="447465" cy="283350"/>
            <a:chOff x="560275" y="3433438"/>
            <a:chExt cx="1198188" cy="758734"/>
          </a:xfrm>
        </p:grpSpPr>
        <p:sp>
          <p:nvSpPr>
            <p:cNvPr id="16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直角三角形 20"/>
            <p:cNvSpPr/>
            <p:nvPr/>
          </p:nvSpPr>
          <p:spPr>
            <a:xfrm>
              <a:off x="890708" y="3433438"/>
              <a:ext cx="675249" cy="758734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任意多边形 17"/>
          <p:cNvSpPr/>
          <p:nvPr userDrawn="1"/>
        </p:nvSpPr>
        <p:spPr>
          <a:xfrm>
            <a:off x="0" y="5520485"/>
            <a:ext cx="12192000" cy="133751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0803-5243-48BD-A46E-7FD8BD1AAA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21D-CD86-482A-88A1-248540F6B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0803-5243-48BD-A46E-7FD8BD1AAA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21D-CD86-482A-88A1-248540F6B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30803-5243-48BD-A46E-7FD8BD1AAA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821D-CD86-482A-88A1-248540F6B868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9BD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slide" Target="slide13.xml"/><Relationship Id="rId4" Type="http://schemas.openxmlformats.org/officeDocument/2006/relationships/slide" Target="slide10.xml"/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804870" y="4572436"/>
            <a:ext cx="724486" cy="458769"/>
            <a:chOff x="560275" y="3433438"/>
            <a:chExt cx="1198188" cy="758734"/>
          </a:xfrm>
        </p:grpSpPr>
        <p:sp>
          <p:nvSpPr>
            <p:cNvPr id="33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>
              <a:off x="890708" y="3433438"/>
              <a:ext cx="675249" cy="758734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555619" y="566833"/>
            <a:ext cx="724486" cy="458769"/>
            <a:chOff x="560275" y="3433438"/>
            <a:chExt cx="1198188" cy="758734"/>
          </a:xfrm>
        </p:grpSpPr>
        <p:sp>
          <p:nvSpPr>
            <p:cNvPr id="36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直角三角形 20"/>
            <p:cNvSpPr/>
            <p:nvPr/>
          </p:nvSpPr>
          <p:spPr>
            <a:xfrm>
              <a:off x="890708" y="3433438"/>
              <a:ext cx="675249" cy="758734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任意多边形 15"/>
          <p:cNvSpPr/>
          <p:nvPr/>
        </p:nvSpPr>
        <p:spPr>
          <a:xfrm>
            <a:off x="0" y="5761355"/>
            <a:ext cx="12192000" cy="109664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sp>
        <p:nvSpPr>
          <p:cNvPr id="30" name="任意多边形 29"/>
          <p:cNvSpPr/>
          <p:nvPr/>
        </p:nvSpPr>
        <p:spPr>
          <a:xfrm>
            <a:off x="9813248" y="4513409"/>
            <a:ext cx="942537" cy="576743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3405" y="1691640"/>
            <a:ext cx="8301355" cy="3338830"/>
          </a:xfrm>
          <a:prstGeom prst="rect">
            <a:avLst/>
          </a:prstGeom>
          <a:ln w="57150">
            <a:solidFill>
              <a:srgbClr val="5B9BD5"/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3984739" y="2388519"/>
            <a:ext cx="3818633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</a:rPr>
              <a:t>   </a:t>
            </a:r>
            <a:r>
              <a:rPr lang="en-US" altLang="zh-CN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micro:bit</a:t>
            </a:r>
            <a:endParaRPr lang="en-US" altLang="zh-CN" sz="4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45640" y="3137535"/>
            <a:ext cx="83007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课前准备</a:t>
            </a:r>
            <a:endParaRPr lang="zh-CN" altLang="en-US" sz="4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1529561" y="1284511"/>
            <a:ext cx="1069145" cy="65421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-26035" y="233045"/>
            <a:ext cx="10042525" cy="435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latin typeface="icomoon" charset="0"/>
                <a:ea typeface="Yu Gothic UI Semibold" panose="020B0700000000000000" charset="-128"/>
              </a:rPr>
              <a:t>         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" y="81915"/>
            <a:ext cx="1668780" cy="103441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50240" y="628650"/>
            <a:ext cx="1099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Part 3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0" y="5894070"/>
            <a:ext cx="12192000" cy="97599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sp>
        <p:nvSpPr>
          <p:cNvPr id="29" name="任意多边形 28"/>
          <p:cNvSpPr/>
          <p:nvPr/>
        </p:nvSpPr>
        <p:spPr>
          <a:xfrm>
            <a:off x="300990" y="227012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50240" y="2863850"/>
            <a:ext cx="231648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如何加载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亚博软件包？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55620" y="947420"/>
            <a:ext cx="81768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      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进入编程界面以后，点击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Advanced,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然后点击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Add Package,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之后会弹出一个界面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6130" y="1731010"/>
            <a:ext cx="7269480" cy="4025265"/>
          </a:xfrm>
          <a:prstGeom prst="rect">
            <a:avLst/>
          </a:prstGeom>
        </p:spPr>
      </p:pic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45" y="45085"/>
            <a:ext cx="1272540" cy="78867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50240" y="628650"/>
            <a:ext cx="1099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Part 3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300990" y="227012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50240" y="2863850"/>
            <a:ext cx="231648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如何加载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亚博软件包？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55620" y="1150620"/>
            <a:ext cx="817689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      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在输入栏输入网址：</a:t>
            </a:r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https://github.com/lzty634158/yahboom_mbit</a:t>
            </a:r>
            <a:endParaRPr lang="zh-CN" altLang="en-US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然后点击图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1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的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“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放大镜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”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图标或者按下键盘的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“Enter”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键，可以搜索到亚博智能的软件包，然后点击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mbit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，就能成功添加软件包啦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~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大家一起试试吧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~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0" y="5938520"/>
            <a:ext cx="12192000" cy="93154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4380" y="2136140"/>
            <a:ext cx="7587615" cy="1928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80" y="4218940"/>
            <a:ext cx="6638925" cy="1950085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445" y="45085"/>
            <a:ext cx="1272540" cy="78867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任意多边形 28"/>
          <p:cNvSpPr/>
          <p:nvPr/>
        </p:nvSpPr>
        <p:spPr>
          <a:xfrm>
            <a:off x="300990" y="227012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/>
        </p:nvSpPr>
        <p:spPr>
          <a:xfrm>
            <a:off x="427990" y="239712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0240" y="628650"/>
            <a:ext cx="1099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Part 3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0" y="5860415"/>
            <a:ext cx="12192000" cy="1009650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650240" y="2863850"/>
            <a:ext cx="231648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如何加载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亚博软件包？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2620" y="1150620"/>
            <a:ext cx="72567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      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加载完程序包以后我们就可以看到程序栏已经加载了亚博智能制作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pPr algn="l"/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积木块啦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~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4585" y="1795780"/>
            <a:ext cx="6600190" cy="3674745"/>
          </a:xfrm>
          <a:prstGeom prst="rect">
            <a:avLst/>
          </a:prstGeom>
        </p:spPr>
      </p:pic>
      <p:pic>
        <p:nvPicPr>
          <p:cNvPr id="7" name="图片 6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45" y="45085"/>
            <a:ext cx="1272540" cy="7886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82930" y="640080"/>
            <a:ext cx="11118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Part 4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300990" y="227012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50240" y="2863850"/>
            <a:ext cx="257238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如何下载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micro:bit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程序？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55620" y="1162050"/>
            <a:ext cx="817689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      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在搭好程序积木以后，可以点击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如图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2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的位置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Download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下载程序，可以将下载路径设为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micro:bit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的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U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盘中，也可以下载到电脑上，然后复制到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micro:bit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的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U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盘中喔。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0" y="5860415"/>
            <a:ext cx="12192000" cy="1009650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3185" y="2008505"/>
            <a:ext cx="6783705" cy="3736975"/>
          </a:xfrm>
          <a:prstGeom prst="rect">
            <a:avLst/>
          </a:prstGeom>
        </p:spPr>
      </p:pic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45" y="45085"/>
            <a:ext cx="1272540" cy="7886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0" y="5872480"/>
            <a:ext cx="12192000" cy="99758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sp>
        <p:nvSpPr>
          <p:cNvPr id="29" name="任意多边形 28"/>
          <p:cNvSpPr/>
          <p:nvPr/>
        </p:nvSpPr>
        <p:spPr>
          <a:xfrm>
            <a:off x="300990" y="227012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50240" y="2863850"/>
            <a:ext cx="257238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如何下载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micro:bit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程序？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2475" y="1278890"/>
            <a:ext cx="4418965" cy="2057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285" y="1367155"/>
            <a:ext cx="3561715" cy="41236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543300"/>
            <a:ext cx="4485640" cy="2057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82930" y="640080"/>
            <a:ext cx="11118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Part 4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92475" y="1367155"/>
            <a:ext cx="3987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400" b="1" dirty="0" smtClean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</a:t>
            </a:r>
            <a:endParaRPr lang="en-US" altLang="zh-CN" sz="4400" b="1" dirty="0" smtClean="0">
              <a:solidFill>
                <a:srgbClr val="FF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68285" y="1501775"/>
            <a:ext cx="49403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400" b="1" dirty="0" smtClean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endParaRPr lang="en-US" altLang="zh-CN" sz="4400" b="1" dirty="0" smtClean="0">
              <a:solidFill>
                <a:srgbClr val="FF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44850" y="3543300"/>
            <a:ext cx="49403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400" b="1" dirty="0" smtClean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3</a:t>
            </a:r>
            <a:endParaRPr lang="en-US" altLang="zh-CN" sz="4400" b="1" dirty="0" smtClean="0">
              <a:solidFill>
                <a:srgbClr val="FF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445" y="45085"/>
            <a:ext cx="1272540" cy="7886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2597834" y="755699"/>
            <a:ext cx="6996332" cy="3961052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3656236" y="3261927"/>
            <a:ext cx="447465" cy="283350"/>
            <a:chOff x="560275" y="3433438"/>
            <a:chExt cx="1198188" cy="758734"/>
          </a:xfrm>
        </p:grpSpPr>
        <p:sp>
          <p:nvSpPr>
            <p:cNvPr id="17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直角三角形 20"/>
            <p:cNvSpPr/>
            <p:nvPr/>
          </p:nvSpPr>
          <p:spPr>
            <a:xfrm>
              <a:off x="890708" y="3433438"/>
              <a:ext cx="675249" cy="758734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任意多边形 18"/>
          <p:cNvSpPr/>
          <p:nvPr/>
        </p:nvSpPr>
        <p:spPr>
          <a:xfrm>
            <a:off x="0" y="5520485"/>
            <a:ext cx="12192000" cy="133751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706573" y="2622968"/>
            <a:ext cx="2977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谢谢观看！</a:t>
            </a:r>
            <a:endParaRPr lang="zh-CN" altLang="en-US" sz="54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9891876" y="829994"/>
            <a:ext cx="1451304" cy="888061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0100636" y="1072882"/>
            <a:ext cx="10337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micro:bit</a:t>
            </a:r>
            <a:endParaRPr lang="en-US" altLang="zh-CN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  <a:p>
            <a:pPr algn="ctr"/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小实验</a:t>
            </a:r>
            <a:endParaRPr lang="zh-CN" altLang="en-US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18733" y="3918177"/>
            <a:ext cx="2079101" cy="1272213"/>
            <a:chOff x="5213810" y="4721826"/>
            <a:chExt cx="2079101" cy="1272213"/>
          </a:xfrm>
        </p:grpSpPr>
        <p:sp>
          <p:nvSpPr>
            <p:cNvPr id="26" name="任意多边形 25"/>
            <p:cNvSpPr/>
            <p:nvPr/>
          </p:nvSpPr>
          <p:spPr>
            <a:xfrm>
              <a:off x="5213810" y="4721826"/>
              <a:ext cx="2079101" cy="1272213"/>
            </a:xfrm>
            <a:custGeom>
              <a:avLst/>
              <a:gdLst>
                <a:gd name="connsiteX0" fmla="*/ 1610751 w 2954216"/>
                <a:gd name="connsiteY0" fmla="*/ 0 h 1807700"/>
                <a:gd name="connsiteX1" fmla="*/ 2504050 w 2954216"/>
                <a:gd name="connsiteY1" fmla="*/ 893299 h 1807700"/>
                <a:gd name="connsiteX2" fmla="*/ 2504050 w 2954216"/>
                <a:gd name="connsiteY2" fmla="*/ 893300 h 1807700"/>
                <a:gd name="connsiteX3" fmla="*/ 2534525 w 2954216"/>
                <a:gd name="connsiteY3" fmla="*/ 893300 h 1807700"/>
                <a:gd name="connsiteX4" fmla="*/ 2954216 w 2954216"/>
                <a:gd name="connsiteY4" fmla="*/ 1312991 h 1807700"/>
                <a:gd name="connsiteX5" fmla="*/ 2954216 w 2954216"/>
                <a:gd name="connsiteY5" fmla="*/ 1388009 h 1807700"/>
                <a:gd name="connsiteX6" fmla="*/ 2534525 w 2954216"/>
                <a:gd name="connsiteY6" fmla="*/ 1807700 h 1807700"/>
                <a:gd name="connsiteX7" fmla="*/ 419691 w 2954216"/>
                <a:gd name="connsiteY7" fmla="*/ 1807700 h 1807700"/>
                <a:gd name="connsiteX8" fmla="*/ 0 w 2954216"/>
                <a:gd name="connsiteY8" fmla="*/ 1388009 h 1807700"/>
                <a:gd name="connsiteX9" fmla="*/ 0 w 2954216"/>
                <a:gd name="connsiteY9" fmla="*/ 1312991 h 1807700"/>
                <a:gd name="connsiteX10" fmla="*/ 335109 w 2954216"/>
                <a:gd name="connsiteY10" fmla="*/ 901827 h 1807700"/>
                <a:gd name="connsiteX11" fmla="*/ 339261 w 2954216"/>
                <a:gd name="connsiteY11" fmla="*/ 901408 h 1807700"/>
                <a:gd name="connsiteX12" fmla="*/ 337624 w 2954216"/>
                <a:gd name="connsiteY12" fmla="*/ 893300 h 1807700"/>
                <a:gd name="connsiteX13" fmla="*/ 604911 w 2954216"/>
                <a:gd name="connsiteY13" fmla="*/ 626013 h 1807700"/>
                <a:gd name="connsiteX14" fmla="*/ 708952 w 2954216"/>
                <a:gd name="connsiteY14" fmla="*/ 647018 h 1807700"/>
                <a:gd name="connsiteX15" fmla="*/ 749358 w 2954216"/>
                <a:gd name="connsiteY15" fmla="*/ 668950 h 1807700"/>
                <a:gd name="connsiteX16" fmla="*/ 787652 w 2954216"/>
                <a:gd name="connsiteY16" fmla="*/ 545587 h 1807700"/>
                <a:gd name="connsiteX17" fmla="*/ 1610751 w 2954216"/>
                <a:gd name="connsiteY17" fmla="*/ 0 h 180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54216" h="1807700">
                  <a:moveTo>
                    <a:pt x="1610751" y="0"/>
                  </a:moveTo>
                  <a:cubicBezTo>
                    <a:pt x="2104106" y="0"/>
                    <a:pt x="2504050" y="399944"/>
                    <a:pt x="2504050" y="893299"/>
                  </a:cubicBezTo>
                  <a:lnTo>
                    <a:pt x="2504050" y="893300"/>
                  </a:lnTo>
                  <a:lnTo>
                    <a:pt x="2534525" y="893300"/>
                  </a:lnTo>
                  <a:cubicBezTo>
                    <a:pt x="2766314" y="893300"/>
                    <a:pt x="2954216" y="1081202"/>
                    <a:pt x="2954216" y="1312991"/>
                  </a:cubicBezTo>
                  <a:lnTo>
                    <a:pt x="2954216" y="1388009"/>
                  </a:lnTo>
                  <a:cubicBezTo>
                    <a:pt x="2954216" y="1619798"/>
                    <a:pt x="2766314" y="1807700"/>
                    <a:pt x="2534525" y="1807700"/>
                  </a:cubicBezTo>
                  <a:lnTo>
                    <a:pt x="419691" y="1807700"/>
                  </a:lnTo>
                  <a:cubicBezTo>
                    <a:pt x="187902" y="1807700"/>
                    <a:pt x="0" y="1619798"/>
                    <a:pt x="0" y="1388009"/>
                  </a:cubicBezTo>
                  <a:lnTo>
                    <a:pt x="0" y="1312991"/>
                  </a:lnTo>
                  <a:cubicBezTo>
                    <a:pt x="0" y="1110176"/>
                    <a:pt x="143863" y="940961"/>
                    <a:pt x="335109" y="901827"/>
                  </a:cubicBezTo>
                  <a:lnTo>
                    <a:pt x="339261" y="901408"/>
                  </a:lnTo>
                  <a:lnTo>
                    <a:pt x="337624" y="893300"/>
                  </a:lnTo>
                  <a:cubicBezTo>
                    <a:pt x="337624" y="745681"/>
                    <a:pt x="457292" y="626013"/>
                    <a:pt x="604911" y="626013"/>
                  </a:cubicBezTo>
                  <a:cubicBezTo>
                    <a:pt x="641816" y="626013"/>
                    <a:pt x="676974" y="633492"/>
                    <a:pt x="708952" y="647018"/>
                  </a:cubicBezTo>
                  <a:lnTo>
                    <a:pt x="749358" y="668950"/>
                  </a:lnTo>
                  <a:lnTo>
                    <a:pt x="787652" y="545587"/>
                  </a:lnTo>
                  <a:cubicBezTo>
                    <a:pt x="923262" y="224968"/>
                    <a:pt x="1240735" y="0"/>
                    <a:pt x="16107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5476303" y="5406820"/>
              <a:ext cx="15544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5">
                      <a:lumMod val="75000"/>
                    </a:schemeClr>
                  </a:solidFill>
                  <a:latin typeface="方正少儿_GBK" panose="02000000000000000000" charset="-122"/>
                  <a:ea typeface="方正少儿_GBK" panose="02000000000000000000" charset="-122"/>
                </a:rPr>
                <a:t>亚博智能制作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0" y="5894070"/>
            <a:ext cx="12192000" cy="97599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" y="45085"/>
            <a:ext cx="1566545" cy="97091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63600" y="767715"/>
            <a:ext cx="10681970" cy="5046345"/>
            <a:chOff x="0" y="0"/>
            <a:chExt cx="12192000" cy="6858000"/>
          </a:xfrm>
        </p:grpSpPr>
        <p:sp>
          <p:nvSpPr>
            <p:cNvPr id="13" name="矩形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0">
              <a:blip r:embed="rId1"/>
              <a:srcRect/>
              <a:tile tx="0" ty="0" sx="100000" sy="100000" flip="none" algn="tl"/>
            </a:blip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8598" y="5118134"/>
            <a:ext cx="724486" cy="458769"/>
            <a:chOff x="560275" y="3433438"/>
            <a:chExt cx="1198188" cy="758734"/>
          </a:xfrm>
        </p:grpSpPr>
        <p:sp>
          <p:nvSpPr>
            <p:cNvPr id="33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>
              <a:off x="890708" y="3433438"/>
              <a:ext cx="675249" cy="758734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任意多边形 29"/>
          <p:cNvSpPr/>
          <p:nvPr/>
        </p:nvSpPr>
        <p:spPr>
          <a:xfrm>
            <a:off x="11280687" y="1444203"/>
            <a:ext cx="542043" cy="331679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143539" y="335914"/>
            <a:ext cx="1354542" cy="828851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11280688" y="56591"/>
            <a:ext cx="724486" cy="458769"/>
            <a:chOff x="560275" y="3433438"/>
            <a:chExt cx="1198188" cy="758734"/>
          </a:xfrm>
        </p:grpSpPr>
        <p:sp>
          <p:nvSpPr>
            <p:cNvPr id="36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直角三角形 20"/>
            <p:cNvSpPr/>
            <p:nvPr/>
          </p:nvSpPr>
          <p:spPr>
            <a:xfrm>
              <a:off x="890708" y="3433438"/>
              <a:ext cx="675249" cy="758734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任意多边形 15"/>
          <p:cNvSpPr/>
          <p:nvPr/>
        </p:nvSpPr>
        <p:spPr>
          <a:xfrm>
            <a:off x="0" y="5520485"/>
            <a:ext cx="12192000" cy="133751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14257" y="2473706"/>
            <a:ext cx="8831285" cy="846007"/>
            <a:chOff x="1368157" y="1292335"/>
            <a:chExt cx="8831285" cy="846007"/>
          </a:xfrm>
        </p:grpSpPr>
        <p:sp>
          <p:nvSpPr>
            <p:cNvPr id="18" name="文本框 17"/>
            <p:cNvSpPr txBox="1"/>
            <p:nvPr/>
          </p:nvSpPr>
          <p:spPr>
            <a:xfrm>
              <a:off x="1459489" y="1292335"/>
              <a:ext cx="785495" cy="36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 smtClean="0">
                  <a:solidFill>
                    <a:schemeClr val="tx1"/>
                  </a:solidFill>
                  <a:latin typeface="方正少儿_GBK" panose="02000000000000000000" charset="-122"/>
                  <a:ea typeface="方正少儿_GBK" panose="02000000000000000000" charset="-122"/>
                  <a:sym typeface="+mn-ea"/>
                </a:rPr>
                <a:t>Part</a:t>
              </a:r>
              <a:r>
                <a:rPr lang="en-US" altLang="zh-CN" dirty="0" smtClean="0">
                  <a:latin typeface="方正少儿_GBK" panose="02000000000000000000" charset="-122"/>
                  <a:ea typeface="方正少儿_GBK" panose="02000000000000000000" charset="-122"/>
                </a:rPr>
                <a:t> 1</a:t>
              </a:r>
              <a:endParaRPr lang="zh-CN" altLang="en-US" dirty="0">
                <a:latin typeface="方正少儿_GBK" panose="02000000000000000000" charset="-122"/>
                <a:ea typeface="方正少儿_GBK" panose="02000000000000000000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68157" y="1770042"/>
              <a:ext cx="14909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  <a:latin typeface="方正少儿_GBK" panose="02000000000000000000" charset="-122"/>
                  <a:ea typeface="方正少儿_GBK" panose="02000000000000000000" charset="-122"/>
                  <a:hlinkClick r:id="rId2" action="ppaction://hlinksldjump"/>
                </a:rPr>
                <a:t>micro:bit</a:t>
              </a:r>
              <a:r>
                <a:rPr lang="zh-CN" altLang="en-US" dirty="0">
                  <a:solidFill>
                    <a:schemeClr val="accent5">
                      <a:lumMod val="75000"/>
                    </a:schemeClr>
                  </a:solidFill>
                  <a:latin typeface="方正少儿_GBK" panose="02000000000000000000" charset="-122"/>
                  <a:ea typeface="方正少儿_GBK" panose="02000000000000000000" charset="-122"/>
                  <a:hlinkClick r:id="rId2" action="ppaction://hlinksldjump"/>
                </a:rPr>
                <a:t>介绍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959034" y="1312655"/>
              <a:ext cx="782955" cy="36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 smtClean="0">
                  <a:solidFill>
                    <a:schemeClr val="tx1"/>
                  </a:solidFill>
                  <a:latin typeface="方正少儿_GBK" panose="02000000000000000000" charset="-122"/>
                  <a:ea typeface="方正少儿_GBK" panose="02000000000000000000" charset="-122"/>
                  <a:sym typeface="+mn-ea"/>
                </a:rPr>
                <a:t>Part</a:t>
              </a:r>
              <a:r>
                <a:rPr lang="en-US" altLang="zh-CN" dirty="0" smtClean="0">
                  <a:latin typeface="方正少儿_GBK" panose="02000000000000000000" charset="-122"/>
                  <a:ea typeface="方正少儿_GBK" panose="02000000000000000000" charset="-122"/>
                </a:rPr>
                <a:t> 2</a:t>
              </a:r>
              <a:endParaRPr lang="zh-CN" altLang="en-US" dirty="0">
                <a:latin typeface="方正少儿_GBK" panose="02000000000000000000" charset="-122"/>
                <a:ea typeface="方正少儿_GBK" panose="02000000000000000000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814561" y="1739562"/>
              <a:ext cx="1706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  <a:latin typeface="方正少儿_GBK" panose="02000000000000000000" charset="-122"/>
                  <a:ea typeface="方正少儿_GBK" panose="02000000000000000000" charset="-122"/>
                  <a:hlinkClick r:id="rId3" action="ppaction://hlinksldjump"/>
                </a:rPr>
                <a:t>打开编程网页</a:t>
              </a:r>
              <a:endParaRPr lang="zh-CN" altLang="en-US" sz="2000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737527" y="1312655"/>
              <a:ext cx="772795" cy="36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 smtClean="0">
                  <a:solidFill>
                    <a:schemeClr val="tx1"/>
                  </a:solidFill>
                  <a:latin typeface="方正少儿_GBK" panose="02000000000000000000" charset="-122"/>
                  <a:ea typeface="方正少儿_GBK" panose="02000000000000000000" charset="-122"/>
                  <a:sym typeface="+mn-ea"/>
                </a:rPr>
                <a:t>Part </a:t>
              </a:r>
              <a:r>
                <a:rPr lang="en-US" altLang="zh-CN" dirty="0" smtClean="0">
                  <a:latin typeface="方正少儿_GBK" panose="02000000000000000000" charset="-122"/>
                  <a:ea typeface="方正少儿_GBK" panose="02000000000000000000" charset="-122"/>
                </a:rPr>
                <a:t>3</a:t>
              </a:r>
              <a:endParaRPr lang="zh-CN" altLang="en-US" dirty="0">
                <a:latin typeface="方正少儿_GBK" panose="02000000000000000000" charset="-122"/>
                <a:ea typeface="方正少儿_GBK" panose="02000000000000000000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567654" y="1754802"/>
              <a:ext cx="17830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5">
                      <a:lumMod val="75000"/>
                    </a:schemeClr>
                  </a:solidFill>
                  <a:latin typeface="方正少儿_GBK" panose="02000000000000000000" charset="-122"/>
                  <a:ea typeface="方正少儿_GBK" panose="02000000000000000000" charset="-122"/>
                  <a:hlinkClick r:id="rId4" action="ppaction://hlinksldjump"/>
                </a:rPr>
                <a:t>加载亚博软件包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101811" y="1312831"/>
              <a:ext cx="781050" cy="36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 smtClean="0">
                  <a:solidFill>
                    <a:schemeClr val="tx1"/>
                  </a:solidFill>
                  <a:latin typeface="方正少儿_GBK" panose="02000000000000000000" charset="-122"/>
                  <a:ea typeface="方正少儿_GBK" panose="02000000000000000000" charset="-122"/>
                  <a:sym typeface="+mn-ea"/>
                </a:rPr>
                <a:t>Part </a:t>
              </a:r>
              <a:r>
                <a:rPr lang="en-US" altLang="zh-CN" dirty="0" smtClean="0">
                  <a:latin typeface="方正少儿_GBK" panose="02000000000000000000" charset="-122"/>
                  <a:ea typeface="方正少儿_GBK" panose="02000000000000000000" charset="-122"/>
                </a:rPr>
                <a:t>4</a:t>
              </a:r>
              <a:endParaRPr lang="zh-CN" altLang="en-US" dirty="0">
                <a:latin typeface="方正少儿_GBK" panose="02000000000000000000" charset="-122"/>
                <a:ea typeface="方正少儿_GBK" panose="02000000000000000000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102162" y="1754978"/>
              <a:ext cx="10972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5">
                      <a:lumMod val="75000"/>
                    </a:schemeClr>
                  </a:solidFill>
                  <a:latin typeface="方正少儿_GBK" panose="02000000000000000000" charset="-122"/>
                  <a:ea typeface="方正少儿_GBK" panose="02000000000000000000" charset="-122"/>
                  <a:hlinkClick r:id="rId5" action="ppaction://hlinksldjump"/>
                </a:rPr>
                <a:t>下载程序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73715" y="64238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目录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0" y="5761355"/>
            <a:ext cx="12192000" cy="109664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8095" y="30480"/>
            <a:ext cx="1272540" cy="78867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0" y="5831840"/>
            <a:ext cx="12192000" cy="1026160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grpSp>
        <p:nvGrpSpPr>
          <p:cNvPr id="2" name="组合 1"/>
          <p:cNvGrpSpPr/>
          <p:nvPr/>
        </p:nvGrpSpPr>
        <p:grpSpPr>
          <a:xfrm>
            <a:off x="697230" y="784860"/>
            <a:ext cx="10913110" cy="5287645"/>
            <a:chOff x="-130408" y="0"/>
            <a:chExt cx="12322408" cy="6858000"/>
          </a:xfrm>
        </p:grpSpPr>
        <p:sp>
          <p:nvSpPr>
            <p:cNvPr id="13" name="矩形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0">
              <a:blip r:embed="rId1"/>
              <a:srcRect/>
              <a:tile tx="0" ty="0" sx="100000" sy="100000" flip="none" algn="tl"/>
            </a:blip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-130408" y="0"/>
              <a:ext cx="12192000" cy="6858000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29" name="任意多边形 28"/>
          <p:cNvSpPr/>
          <p:nvPr/>
        </p:nvSpPr>
        <p:spPr>
          <a:xfrm>
            <a:off x="75594" y="369569"/>
            <a:ext cx="1354542" cy="828851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Part 1</a:t>
            </a:r>
            <a:endParaRPr lang="zh-CN" altLang="en-US" sz="2800" dirty="0"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11280687" y="1444203"/>
            <a:ext cx="542043" cy="331679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400542" y="1130233"/>
            <a:ext cx="37115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什么是micro:bit？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00542" y="1775393"/>
            <a:ext cx="42879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    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Micro:bit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是</a:t>
            </a:r>
            <a:r>
              <a:rPr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由英国广播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(bo)</a:t>
            </a:r>
            <a:r>
              <a:rPr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电视公司（BBC）为青少年编程教育设计微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(wei)</a:t>
            </a:r>
            <a:r>
              <a:rPr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软，三星，</a:t>
            </a:r>
            <a:endParaRPr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  <a:p>
            <a:pPr algn="l"/>
            <a:r>
              <a:rPr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ARM，英国兰卡斯特大学等共同完成开发的微</a:t>
            </a:r>
            <a:r>
              <a:rPr lang="zh-CN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（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wei</a:t>
            </a:r>
            <a:r>
              <a:rPr lang="zh-CN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）</a:t>
            </a:r>
            <a:r>
              <a:rPr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型电脑</a:t>
            </a:r>
            <a:r>
              <a:rPr lang="zh-CN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。</a:t>
            </a:r>
            <a:endParaRPr lang="zh-CN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190" y="2572385"/>
            <a:ext cx="7835900" cy="3500120"/>
          </a:xfrm>
          <a:prstGeom prst="rect">
            <a:avLst/>
          </a:prstGeom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095" y="30480"/>
            <a:ext cx="1272540" cy="78867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736266" y="3196784"/>
            <a:ext cx="724486" cy="372379"/>
            <a:chOff x="560275" y="3576314"/>
            <a:chExt cx="1198188" cy="615858"/>
          </a:xfrm>
        </p:grpSpPr>
        <p:sp>
          <p:nvSpPr>
            <p:cNvPr id="33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>
              <a:off x="890708" y="3576314"/>
              <a:ext cx="675249" cy="61585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73811" y="628580"/>
            <a:ext cx="11188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Part 1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364795" y="1485639"/>
            <a:ext cx="4991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   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Comic Sans MS" panose="030F0702030302020204" charset="0"/>
              <a:ea typeface="微软雅黑 Light" panose="020B0502040204020203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0" y="5925820"/>
            <a:ext cx="12192000" cy="932180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sp>
        <p:nvSpPr>
          <p:cNvPr id="29" name="任意多边形 28"/>
          <p:cNvSpPr/>
          <p:nvPr/>
        </p:nvSpPr>
        <p:spPr>
          <a:xfrm>
            <a:off x="332740" y="255206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70966" y="3061900"/>
            <a:ext cx="23164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micro:bit v2</a:t>
            </a:r>
            <a:endParaRPr lang="en-US" altLang="zh-CN" sz="28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有什么功能？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1310" y="45085"/>
            <a:ext cx="1272540" cy="7886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335" y="1209675"/>
            <a:ext cx="6896100" cy="46577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736266" y="3196784"/>
            <a:ext cx="724486" cy="372379"/>
            <a:chOff x="560275" y="3576314"/>
            <a:chExt cx="1198188" cy="615858"/>
          </a:xfrm>
        </p:grpSpPr>
        <p:sp>
          <p:nvSpPr>
            <p:cNvPr id="33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>
              <a:off x="890708" y="3576314"/>
              <a:ext cx="675249" cy="61585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17296" y="628580"/>
            <a:ext cx="11188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Part 1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0" y="5889625"/>
            <a:ext cx="12192000" cy="96837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sp>
        <p:nvSpPr>
          <p:cNvPr id="29" name="任意多边形 28"/>
          <p:cNvSpPr/>
          <p:nvPr/>
        </p:nvSpPr>
        <p:spPr>
          <a:xfrm>
            <a:off x="332740" y="255206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70966" y="3196520"/>
            <a:ext cx="23164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micro:bit  v2</a:t>
            </a:r>
            <a:endParaRPr lang="en-US" altLang="zh-CN" sz="28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有什么功能？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3680" y="45085"/>
            <a:ext cx="1272540" cy="7886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890" y="1176655"/>
            <a:ext cx="6743700" cy="450532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690546" y="4583624"/>
            <a:ext cx="724486" cy="372379"/>
            <a:chOff x="560275" y="3576314"/>
            <a:chExt cx="1198188" cy="615858"/>
          </a:xfrm>
        </p:grpSpPr>
        <p:sp>
          <p:nvSpPr>
            <p:cNvPr id="33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>
              <a:off x="890708" y="3576314"/>
              <a:ext cx="675249" cy="61585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38251" y="688905"/>
            <a:ext cx="11233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Part 2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0" y="5854700"/>
            <a:ext cx="12192000" cy="1003300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3356610" y="1210945"/>
            <a:ext cx="69430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       1.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首先大家用数据线将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micro:bit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连接电脑，这时电脑会多了一个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micro:bit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的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U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盘，大家打开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U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盘，点击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micro:bit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的网址，就能进入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micro:bit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官网啦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~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233045" y="214566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43026" y="2712650"/>
            <a:ext cx="19608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如何打开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编程网页？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1280" y="2395855"/>
            <a:ext cx="5561965" cy="2381250"/>
          </a:xfrm>
          <a:prstGeom prst="rect">
            <a:avLst/>
          </a:prstGeom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305" y="45085"/>
            <a:ext cx="1272540" cy="7886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0" y="5916930"/>
            <a:ext cx="12192000" cy="95313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559435" y="628650"/>
            <a:ext cx="11150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Part 2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233045" y="214566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97890" y="2931160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小窍门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00" y="1839595"/>
            <a:ext cx="7147560" cy="38125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92500" y="1150620"/>
            <a:ext cx="72828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      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点击右方的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English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，可以切换界面的语言哦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~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45" y="45085"/>
            <a:ext cx="1272540" cy="7886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736266" y="3196784"/>
            <a:ext cx="724486" cy="372379"/>
            <a:chOff x="560275" y="3576314"/>
            <a:chExt cx="1198188" cy="615858"/>
          </a:xfrm>
        </p:grpSpPr>
        <p:sp>
          <p:nvSpPr>
            <p:cNvPr id="33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>
              <a:off x="890708" y="3576314"/>
              <a:ext cx="675249" cy="61585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12851" y="688905"/>
            <a:ext cx="11150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Part 2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0" y="5854700"/>
            <a:ext cx="12192000" cy="1003300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2848977" y="4122353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altLang="en-US" sz="2400" dirty="0">
              <a:solidFill>
                <a:schemeClr val="accent5">
                  <a:lumMod val="75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233045" y="214566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43026" y="2712650"/>
            <a:ext cx="19608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如何打开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编程网页？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56610" y="1063625"/>
            <a:ext cx="72828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       2.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进入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micro:bit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官网后，首先点击屏幕上方的【让我们开始编程吧】。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8210" y="1795780"/>
            <a:ext cx="7078980" cy="3820160"/>
          </a:xfrm>
          <a:prstGeom prst="rect">
            <a:avLst/>
          </a:prstGeom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45" y="45085"/>
            <a:ext cx="1272540" cy="78867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2851" y="688905"/>
            <a:ext cx="11150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Part 2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233045" y="214566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43026" y="2712650"/>
            <a:ext cx="19608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如何打开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编程网页？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0" y="5854700"/>
            <a:ext cx="12192000" cy="1003300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3223895" y="1210945"/>
            <a:ext cx="70281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      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进入一个新页面后，再点击屏幕下方的【让我们开始编程吧】，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就能进入编程页面啦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~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3770" y="2070100"/>
            <a:ext cx="7398385" cy="3888105"/>
          </a:xfrm>
          <a:prstGeom prst="rect">
            <a:avLst/>
          </a:prstGeom>
        </p:spPr>
      </p:pic>
      <p:pic>
        <p:nvPicPr>
          <p:cNvPr id="3" name="图片 2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45" y="45085"/>
            <a:ext cx="1272540" cy="78867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卡通">
      <a:majorFont>
        <a:latin typeface="方正卡通简体"/>
        <a:ea typeface="方正喵呜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2523</Words>
  <Application>WPS 演示</Application>
  <PresentationFormat>自定义</PresentationFormat>
  <Paragraphs>179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微软雅黑 Light</vt:lpstr>
      <vt:lpstr>方正少儿_GBK</vt:lpstr>
      <vt:lpstr>icomoon</vt:lpstr>
      <vt:lpstr>Yu Gothic UI Semibold</vt:lpstr>
      <vt:lpstr>Comic Sans MS</vt:lpstr>
      <vt:lpstr>方正卡通简体</vt:lpstr>
      <vt:lpstr>Arial Unicode MS</vt:lpstr>
      <vt:lpstr>方正喵呜体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PPTS</dc:title>
  <dc:creator>PPTS</dc:creator>
  <cp:keywords>PPTS</cp:keywords>
  <dc:description>PPTS</dc:description>
  <dc:subject>PPTS</dc:subject>
  <cp:category>PPTS</cp:category>
  <cp:lastModifiedBy>周洁</cp:lastModifiedBy>
  <cp:revision>42</cp:revision>
  <dcterms:created xsi:type="dcterms:W3CDTF">2014-02-21T16:31:00Z</dcterms:created>
  <dcterms:modified xsi:type="dcterms:W3CDTF">2020-12-12T08:33:14Z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