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3"/>
    <p:sldId id="257" r:id="rId4"/>
    <p:sldId id="267" r:id="rId5"/>
    <p:sldId id="262" r:id="rId6"/>
    <p:sldId id="263" r:id="rId7"/>
    <p:sldId id="264" r:id="rId8"/>
    <p:sldId id="268" r:id="rId9"/>
    <p:sldId id="265" r:id="rId10"/>
    <p:sldId id="275" r:id="rId11"/>
    <p:sldId id="269" r:id="rId12"/>
    <p:sldId id="276" r:id="rId13"/>
    <p:sldId id="285" r:id="rId14"/>
    <p:sldId id="261" r:id="rId15"/>
  </p:sldIdLst>
  <p:sldSz cx="12192000" cy="6858000"/>
  <p:notesSz cx="6858000" cy="9144000"/>
  <p:embeddedFontLst>
    <p:embeddedFont>
      <p:font typeface="微软雅黑" panose="020B0503020204020204" charset="-122"/>
      <p:regular r:id="rId19"/>
    </p:embeddedFont>
    <p:embeddedFont>
      <p:font typeface="微软雅黑 Light" panose="020B0502040204020203" charset="-122"/>
      <p:regular r:id="rId20"/>
    </p:embeddedFont>
    <p:embeddedFont>
      <p:font typeface="方正少儿_GBK" panose="02000000000000000000" charset="-122"/>
      <p:regular r:id="rId21"/>
    </p:embeddedFont>
    <p:embeddedFont>
      <p:font typeface="icomoon" charset="0"/>
      <p:regular r:id="rId22"/>
    </p:embeddedFont>
    <p:embeddedFont>
      <p:font typeface="Yu Gothic UI Semibold" panose="020B0700000000000000" charset="-128"/>
      <p:bold r:id="rId23"/>
    </p:embeddedFont>
    <p:embeddedFont>
      <p:font typeface="方正卡通简体" panose="03000509000000000000" charset="0"/>
      <p:regular r:id="rId24"/>
    </p:embeddedFont>
    <p:embeddedFont>
      <p:font typeface="方正喵呜体" panose="02010600010101010101" charset="0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038" y="-84"/>
      </p:cViewPr>
      <p:guideLst>
        <p:guide orient="horz" pos="21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0803-5243-48BD-A46E-7FD8BD1AA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21D-CD86-482A-88A1-248540F6B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836686" y="842468"/>
            <a:ext cx="1879218" cy="5299025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2743200" y="842468"/>
            <a:ext cx="8802509" cy="5299025"/>
            <a:chOff x="0" y="0"/>
            <a:chExt cx="12192000" cy="6858000"/>
          </a:xfrm>
        </p:grpSpPr>
        <p:sp>
          <p:nvSpPr>
            <p:cNvPr id="11" name="矩形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任意多边形 12"/>
          <p:cNvSpPr/>
          <p:nvPr userDrawn="1"/>
        </p:nvSpPr>
        <p:spPr>
          <a:xfrm>
            <a:off x="11326811" y="759707"/>
            <a:ext cx="542043" cy="331679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 userDrawn="1"/>
        </p:nvSpPr>
        <p:spPr>
          <a:xfrm>
            <a:off x="428395" y="373320"/>
            <a:ext cx="1354542" cy="828851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11375265" y="343928"/>
            <a:ext cx="447465" cy="283350"/>
            <a:chOff x="560275" y="3433438"/>
            <a:chExt cx="1198188" cy="758734"/>
          </a:xfrm>
        </p:grpSpPr>
        <p:sp>
          <p:nvSpPr>
            <p:cNvPr id="16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任意多边形 17"/>
          <p:cNvSpPr/>
          <p:nvPr userDrawn="1"/>
        </p:nvSpPr>
        <p:spPr>
          <a:xfrm>
            <a:off x="0" y="5520485"/>
            <a:ext cx="12192000" cy="133751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0803-5243-48BD-A46E-7FD8BD1AA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21D-CD86-482A-88A1-248540F6B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0803-5243-48BD-A46E-7FD8BD1AA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C821D-CD86-482A-88A1-248540F6B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833AC-07DE-4993-B348-38CBE964A1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3C1D-794E-489C-9FC8-2F71838519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30803-5243-48BD-A46E-7FD8BD1AAA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821D-CD86-482A-88A1-248540F6B868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9B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slide" Target="slide12.xml"/><Relationship Id="rId4" Type="http://schemas.openxmlformats.org/officeDocument/2006/relationships/image" Target="../media/image3.png"/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804870" y="4572436"/>
            <a:ext cx="724486" cy="458769"/>
            <a:chOff x="560275" y="3433438"/>
            <a:chExt cx="1198188" cy="758734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555619" y="566833"/>
            <a:ext cx="724486" cy="458769"/>
            <a:chOff x="560275" y="3433438"/>
            <a:chExt cx="1198188" cy="758734"/>
          </a:xfrm>
        </p:grpSpPr>
        <p:sp>
          <p:nvSpPr>
            <p:cNvPr id="36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任意多边形 15"/>
          <p:cNvSpPr/>
          <p:nvPr/>
        </p:nvSpPr>
        <p:spPr>
          <a:xfrm>
            <a:off x="0" y="5761355"/>
            <a:ext cx="12192000" cy="109664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30" name="任意多边形 29"/>
          <p:cNvSpPr/>
          <p:nvPr/>
        </p:nvSpPr>
        <p:spPr>
          <a:xfrm>
            <a:off x="9813248" y="4513409"/>
            <a:ext cx="942537" cy="576743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3405" y="1691640"/>
            <a:ext cx="8301355" cy="3338830"/>
          </a:xfrm>
          <a:prstGeom prst="rect">
            <a:avLst/>
          </a:prstGeom>
          <a:ln w="57150">
            <a:solidFill>
              <a:srgbClr val="5B9BD5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3984739" y="2388519"/>
            <a:ext cx="3818633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</a:rPr>
              <a:t>   </a:t>
            </a:r>
            <a:r>
              <a:rPr lang="en-US" altLang="zh-CN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endParaRPr lang="en-US" altLang="zh-CN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45640" y="3137535"/>
            <a:ext cx="8300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手机蓝牙烧录程序</a:t>
            </a:r>
            <a:endParaRPr lang="zh-CN" altLang="en-US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1529561" y="1284511"/>
            <a:ext cx="1069145" cy="65421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26035" y="233045"/>
            <a:ext cx="10042525" cy="43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latin typeface="icomoon" charset="0"/>
                <a:ea typeface="Yu Gothic UI Semibold" panose="020B0700000000000000" charset="-128"/>
              </a:rPr>
              <a:t>         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81915"/>
            <a:ext cx="1668780" cy="103441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50240" y="628650"/>
            <a:ext cx="11150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 2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5894070"/>
            <a:ext cx="12192000" cy="97599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29" name="任意多边形 28"/>
          <p:cNvSpPr/>
          <p:nvPr/>
        </p:nvSpPr>
        <p:spPr>
          <a:xfrm>
            <a:off x="300990" y="227012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50240" y="2863850"/>
            <a:ext cx="16052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安卓操作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  步骤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620" y="961390"/>
            <a:ext cx="1859915" cy="32715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00985" y="4519295"/>
            <a:ext cx="85077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11.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重新命名为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258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，并点击保存。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12.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点击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flash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，进入烧录程序界面。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13.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点击刚才保存的程序（例如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258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），再点击蓝色的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FLASH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14.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点击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OK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455" y="995680"/>
            <a:ext cx="1789430" cy="32372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535" y="995680"/>
            <a:ext cx="1845310" cy="32378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2865" y="990600"/>
            <a:ext cx="1852295" cy="324231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50240" y="628650"/>
            <a:ext cx="11150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 2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00990" y="227012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50240" y="2863850"/>
            <a:ext cx="16052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安卓操作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  步骤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5938520"/>
            <a:ext cx="12192000" cy="93154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630" y="895350"/>
            <a:ext cx="1671320" cy="3035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59735" y="4058285"/>
            <a:ext cx="85077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15.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进入这个界面以后，需要按住</a:t>
            </a:r>
            <a:r>
              <a:rPr lang="en-US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的</a:t>
            </a:r>
            <a:r>
              <a:rPr lang="en-US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A+B+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复位键，等到</a:t>
            </a:r>
            <a:r>
              <a:rPr lang="en-US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micro:bit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点阵出现一行英文进入配网状态后，才能进行下一步。</a:t>
            </a:r>
            <a:endParaRPr lang="zh-CN" altLang="en-US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16.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等到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点阵上面出现随机的亮点出现，证明已经配对成功，出现进度条表示正在烧录程序。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17.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烧录成功以后可以看到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上面的现象以及手机屏幕上出现了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Flashing successful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55" y="895350"/>
            <a:ext cx="3023870" cy="2625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245" y="1150620"/>
            <a:ext cx="3125470" cy="21107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" name="任意多边形 28"/>
          <p:cNvSpPr/>
          <p:nvPr/>
        </p:nvSpPr>
        <p:spPr>
          <a:xfrm>
            <a:off x="300990" y="227012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427990" y="239712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0240" y="628650"/>
            <a:ext cx="1099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 3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5860415"/>
            <a:ext cx="12192000" cy="100965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875665" y="316801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附加提示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10655" y="1336675"/>
            <a:ext cx="4598670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       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有的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micro:bit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选的是输入密码的模式，所以在步骤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6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会有些区别，在画完图案之后，需要按下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A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键后，</a:t>
            </a:r>
            <a:r>
              <a:rPr lang="zh-CN" altLang="en-US" sz="3200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在手机上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输入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micro:bit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点阵上面</a:t>
            </a:r>
            <a:r>
              <a:rPr lang="zh-CN" altLang="en-US" sz="3200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循环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显示的</a:t>
            </a:r>
            <a:r>
              <a:rPr lang="en-US" altLang="zh-CN" sz="3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6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位数的配对密码，</a:t>
            </a:r>
            <a:r>
              <a:rPr lang="zh-CN" altLang="en-US" sz="3200"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就能配对成功了哦。</a:t>
            </a:r>
            <a:endParaRPr lang="zh-CN" altLang="en-US" sz="3200"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pic>
        <p:nvPicPr>
          <p:cNvPr id="7" name="图片 6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620" y="833755"/>
            <a:ext cx="3024505" cy="52273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2597834" y="755699"/>
            <a:ext cx="6996332" cy="3961052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3656236" y="3261927"/>
            <a:ext cx="447465" cy="283350"/>
            <a:chOff x="560275" y="3433438"/>
            <a:chExt cx="1198188" cy="758734"/>
          </a:xfrm>
        </p:grpSpPr>
        <p:sp>
          <p:nvSpPr>
            <p:cNvPr id="17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任意多边形 18"/>
          <p:cNvSpPr/>
          <p:nvPr/>
        </p:nvSpPr>
        <p:spPr>
          <a:xfrm>
            <a:off x="0" y="5520485"/>
            <a:ext cx="12192000" cy="133751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706573" y="2622968"/>
            <a:ext cx="2977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谢谢观看！</a:t>
            </a:r>
            <a:endParaRPr lang="zh-CN" altLang="en-US" sz="54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9891876" y="829994"/>
            <a:ext cx="1451304" cy="888061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100636" y="1072882"/>
            <a:ext cx="10337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endParaRPr lang="en-US" altLang="zh-CN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pPr algn="ctr"/>
            <a:r>
              <a:rPr lang="zh-CN" altLang="en-US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小实验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18733" y="3918177"/>
            <a:ext cx="2079101" cy="1272213"/>
            <a:chOff x="5213810" y="4721826"/>
            <a:chExt cx="2079101" cy="1272213"/>
          </a:xfrm>
        </p:grpSpPr>
        <p:sp>
          <p:nvSpPr>
            <p:cNvPr id="26" name="任意多边形 25"/>
            <p:cNvSpPr/>
            <p:nvPr/>
          </p:nvSpPr>
          <p:spPr>
            <a:xfrm>
              <a:off x="5213810" y="4721826"/>
              <a:ext cx="2079101" cy="1272213"/>
            </a:xfrm>
            <a:custGeom>
              <a:avLst/>
              <a:gdLst>
                <a:gd name="connsiteX0" fmla="*/ 1610751 w 2954216"/>
                <a:gd name="connsiteY0" fmla="*/ 0 h 1807700"/>
                <a:gd name="connsiteX1" fmla="*/ 2504050 w 2954216"/>
                <a:gd name="connsiteY1" fmla="*/ 893299 h 1807700"/>
                <a:gd name="connsiteX2" fmla="*/ 2504050 w 2954216"/>
                <a:gd name="connsiteY2" fmla="*/ 893300 h 1807700"/>
                <a:gd name="connsiteX3" fmla="*/ 2534525 w 2954216"/>
                <a:gd name="connsiteY3" fmla="*/ 893300 h 1807700"/>
                <a:gd name="connsiteX4" fmla="*/ 2954216 w 2954216"/>
                <a:gd name="connsiteY4" fmla="*/ 1312991 h 1807700"/>
                <a:gd name="connsiteX5" fmla="*/ 2954216 w 2954216"/>
                <a:gd name="connsiteY5" fmla="*/ 1388009 h 1807700"/>
                <a:gd name="connsiteX6" fmla="*/ 2534525 w 2954216"/>
                <a:gd name="connsiteY6" fmla="*/ 1807700 h 1807700"/>
                <a:gd name="connsiteX7" fmla="*/ 419691 w 2954216"/>
                <a:gd name="connsiteY7" fmla="*/ 1807700 h 1807700"/>
                <a:gd name="connsiteX8" fmla="*/ 0 w 2954216"/>
                <a:gd name="connsiteY8" fmla="*/ 1388009 h 1807700"/>
                <a:gd name="connsiteX9" fmla="*/ 0 w 2954216"/>
                <a:gd name="connsiteY9" fmla="*/ 1312991 h 1807700"/>
                <a:gd name="connsiteX10" fmla="*/ 335109 w 2954216"/>
                <a:gd name="connsiteY10" fmla="*/ 901827 h 1807700"/>
                <a:gd name="connsiteX11" fmla="*/ 339261 w 2954216"/>
                <a:gd name="connsiteY11" fmla="*/ 901408 h 1807700"/>
                <a:gd name="connsiteX12" fmla="*/ 337624 w 2954216"/>
                <a:gd name="connsiteY12" fmla="*/ 893300 h 1807700"/>
                <a:gd name="connsiteX13" fmla="*/ 604911 w 2954216"/>
                <a:gd name="connsiteY13" fmla="*/ 626013 h 1807700"/>
                <a:gd name="connsiteX14" fmla="*/ 708952 w 2954216"/>
                <a:gd name="connsiteY14" fmla="*/ 647018 h 1807700"/>
                <a:gd name="connsiteX15" fmla="*/ 749358 w 2954216"/>
                <a:gd name="connsiteY15" fmla="*/ 668950 h 1807700"/>
                <a:gd name="connsiteX16" fmla="*/ 787652 w 2954216"/>
                <a:gd name="connsiteY16" fmla="*/ 545587 h 1807700"/>
                <a:gd name="connsiteX17" fmla="*/ 1610751 w 2954216"/>
                <a:gd name="connsiteY17" fmla="*/ 0 h 180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4216" h="1807700">
                  <a:moveTo>
                    <a:pt x="1610751" y="0"/>
                  </a:moveTo>
                  <a:cubicBezTo>
                    <a:pt x="2104106" y="0"/>
                    <a:pt x="2504050" y="399944"/>
                    <a:pt x="2504050" y="893299"/>
                  </a:cubicBezTo>
                  <a:lnTo>
                    <a:pt x="2504050" y="893300"/>
                  </a:lnTo>
                  <a:lnTo>
                    <a:pt x="2534525" y="893300"/>
                  </a:lnTo>
                  <a:cubicBezTo>
                    <a:pt x="2766314" y="893300"/>
                    <a:pt x="2954216" y="1081202"/>
                    <a:pt x="2954216" y="1312991"/>
                  </a:cubicBezTo>
                  <a:lnTo>
                    <a:pt x="2954216" y="1388009"/>
                  </a:lnTo>
                  <a:cubicBezTo>
                    <a:pt x="2954216" y="1619798"/>
                    <a:pt x="2766314" y="1807700"/>
                    <a:pt x="2534525" y="1807700"/>
                  </a:cubicBezTo>
                  <a:lnTo>
                    <a:pt x="419691" y="1807700"/>
                  </a:lnTo>
                  <a:cubicBezTo>
                    <a:pt x="187902" y="1807700"/>
                    <a:pt x="0" y="1619798"/>
                    <a:pt x="0" y="1388009"/>
                  </a:cubicBezTo>
                  <a:lnTo>
                    <a:pt x="0" y="1312991"/>
                  </a:lnTo>
                  <a:cubicBezTo>
                    <a:pt x="0" y="1110176"/>
                    <a:pt x="143863" y="940961"/>
                    <a:pt x="335109" y="901827"/>
                  </a:cubicBezTo>
                  <a:lnTo>
                    <a:pt x="339261" y="901408"/>
                  </a:lnTo>
                  <a:lnTo>
                    <a:pt x="337624" y="893300"/>
                  </a:lnTo>
                  <a:cubicBezTo>
                    <a:pt x="337624" y="745681"/>
                    <a:pt x="457292" y="626013"/>
                    <a:pt x="604911" y="626013"/>
                  </a:cubicBezTo>
                  <a:cubicBezTo>
                    <a:pt x="641816" y="626013"/>
                    <a:pt x="676974" y="633492"/>
                    <a:pt x="708952" y="647018"/>
                  </a:cubicBezTo>
                  <a:lnTo>
                    <a:pt x="749358" y="668950"/>
                  </a:lnTo>
                  <a:lnTo>
                    <a:pt x="787652" y="545587"/>
                  </a:lnTo>
                  <a:cubicBezTo>
                    <a:pt x="923262" y="224968"/>
                    <a:pt x="1240735" y="0"/>
                    <a:pt x="16107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476303" y="5406820"/>
              <a:ext cx="15544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</a:rPr>
                <a:t>亚博智能制作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0" y="5894070"/>
            <a:ext cx="12192000" cy="97599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" y="45085"/>
            <a:ext cx="1566545" cy="97091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53135" y="819150"/>
            <a:ext cx="10681970" cy="5046345"/>
            <a:chOff x="0" y="0"/>
            <a:chExt cx="12192000" cy="6858000"/>
          </a:xfrm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0">
              <a:blip r:embed="rId1"/>
              <a:srcRect/>
              <a:tile tx="0" ty="0" sx="100000" sy="100000" flip="none" algn="tl"/>
            </a:blip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8598" y="5118134"/>
            <a:ext cx="724486" cy="458769"/>
            <a:chOff x="560275" y="3433438"/>
            <a:chExt cx="1198188" cy="758734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任意多边形 29"/>
          <p:cNvSpPr/>
          <p:nvPr/>
        </p:nvSpPr>
        <p:spPr>
          <a:xfrm>
            <a:off x="11280687" y="1444203"/>
            <a:ext cx="542043" cy="331679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143539" y="335914"/>
            <a:ext cx="1354542" cy="828851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11280688" y="56591"/>
            <a:ext cx="724486" cy="458769"/>
            <a:chOff x="560275" y="3433438"/>
            <a:chExt cx="1198188" cy="758734"/>
          </a:xfrm>
        </p:grpSpPr>
        <p:sp>
          <p:nvSpPr>
            <p:cNvPr id="36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直角三角形 20"/>
            <p:cNvSpPr/>
            <p:nvPr/>
          </p:nvSpPr>
          <p:spPr>
            <a:xfrm>
              <a:off x="890708" y="3433438"/>
              <a:ext cx="675249" cy="758734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任意多边形 15"/>
          <p:cNvSpPr/>
          <p:nvPr/>
        </p:nvSpPr>
        <p:spPr>
          <a:xfrm>
            <a:off x="0" y="5520485"/>
            <a:ext cx="12192000" cy="133751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14257" y="2473706"/>
            <a:ext cx="5700779" cy="846007"/>
            <a:chOff x="1368157" y="1292335"/>
            <a:chExt cx="5700779" cy="846007"/>
          </a:xfrm>
        </p:grpSpPr>
        <p:sp>
          <p:nvSpPr>
            <p:cNvPr id="18" name="文本框 17"/>
            <p:cNvSpPr txBox="1"/>
            <p:nvPr/>
          </p:nvSpPr>
          <p:spPr>
            <a:xfrm>
              <a:off x="1459489" y="1292335"/>
              <a:ext cx="785495" cy="36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 smtClean="0">
                  <a:solidFill>
                    <a:schemeClr val="tx1"/>
                  </a:solidFill>
                  <a:latin typeface="方正少儿_GBK" panose="02000000000000000000" charset="-122"/>
                  <a:ea typeface="方正少儿_GBK" panose="02000000000000000000" charset="-122"/>
                  <a:sym typeface="+mn-ea"/>
                </a:rPr>
                <a:t>Part</a:t>
              </a:r>
              <a:r>
                <a:rPr lang="en-US" altLang="zh-CN" dirty="0" smtClean="0">
                  <a:latin typeface="方正少儿_GBK" panose="02000000000000000000" charset="-122"/>
                  <a:ea typeface="方正少儿_GBK" panose="02000000000000000000" charset="-122"/>
                </a:rPr>
                <a:t> 1</a:t>
              </a:r>
              <a:endParaRPr lang="zh-CN" altLang="en-US" dirty="0"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68157" y="1770042"/>
              <a:ext cx="24053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rId2" action="ppaction://hlinksldjump"/>
                </a:rPr>
                <a:t>micro:bit</a:t>
              </a:r>
              <a:r>
                <a:rPr lang="zh-CN" altLang="en-US" dirty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rId2" action="ppaction://hlinksldjump"/>
                </a:rPr>
                <a:t>苹果手机烧录</a:t>
              </a:r>
              <a:endParaRPr lang="zh-CN" altLang="en-US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hlinkClick r:id="rId2" action="ppaction://hlinksldjump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418774" y="1292335"/>
              <a:ext cx="782955" cy="3683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 smtClean="0">
                  <a:solidFill>
                    <a:schemeClr val="tx1"/>
                  </a:solidFill>
                  <a:latin typeface="方正少儿_GBK" panose="02000000000000000000" charset="-122"/>
                  <a:ea typeface="方正少儿_GBK" panose="02000000000000000000" charset="-122"/>
                  <a:sym typeface="+mn-ea"/>
                </a:rPr>
                <a:t>Part</a:t>
              </a:r>
              <a:r>
                <a:rPr lang="en-US" altLang="zh-CN" dirty="0" smtClean="0">
                  <a:latin typeface="方正少儿_GBK" panose="02000000000000000000" charset="-122"/>
                  <a:ea typeface="方正少儿_GBK" panose="02000000000000000000" charset="-122"/>
                </a:rPr>
                <a:t> 2</a:t>
              </a:r>
              <a:endParaRPr lang="zh-CN" altLang="en-US" dirty="0"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19081" y="1739562"/>
              <a:ext cx="264985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rId3" tooltip="" action="ppaction://hlinksldjump"/>
                </a:rPr>
                <a:t>micro:bit</a:t>
              </a:r>
              <a:r>
                <a:rPr lang="zh-CN" altLang="en-US" sz="2000" dirty="0">
                  <a:solidFill>
                    <a:schemeClr val="accent5">
                      <a:lumMod val="75000"/>
                    </a:schemeClr>
                  </a:solidFill>
                  <a:latin typeface="方正少儿_GBK" panose="02000000000000000000" charset="-122"/>
                  <a:ea typeface="方正少儿_GBK" panose="02000000000000000000" charset="-122"/>
                  <a:hlinkClick r:id="rId3" tooltip="" action="ppaction://hlinksldjump"/>
                </a:rPr>
                <a:t>安卓手机烧录</a:t>
              </a:r>
              <a:endParaRPr lang="zh-CN" altLang="en-US" sz="20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73715" y="642387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目录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0" y="5761355"/>
            <a:ext cx="12192000" cy="109664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095" y="30480"/>
            <a:ext cx="1272540" cy="7886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58924" y="2473706"/>
            <a:ext cx="772795" cy="368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p>
            <a:pPr algn="l"/>
            <a:r>
              <a:rPr lang="en-US" altLang="zh-CN" dirty="0" smtClean="0">
                <a:solidFill>
                  <a:schemeClr val="tx1"/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</a:t>
            </a:r>
            <a:r>
              <a:rPr lang="en-US" altLang="zh-CN" dirty="0" smtClean="0">
                <a:latin typeface="方正少儿_GBK" panose="02000000000000000000" charset="-122"/>
                <a:ea typeface="方正少儿_GBK" panose="02000000000000000000" charset="-122"/>
              </a:rPr>
              <a:t> 3</a:t>
            </a:r>
            <a:endParaRPr lang="zh-CN" altLang="en-US" dirty="0"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59231" y="2920933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hlinkClick r:id="rId5" tooltip="" action="ppaction://hlinksldjump"/>
              </a:rPr>
              <a:t>附加提示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0" y="5831840"/>
            <a:ext cx="12192000" cy="102616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grpSp>
        <p:nvGrpSpPr>
          <p:cNvPr id="2" name="组合 1"/>
          <p:cNvGrpSpPr/>
          <p:nvPr/>
        </p:nvGrpSpPr>
        <p:grpSpPr>
          <a:xfrm>
            <a:off x="697230" y="784860"/>
            <a:ext cx="10934700" cy="5287645"/>
            <a:chOff x="-130408" y="0"/>
            <a:chExt cx="12322408" cy="6858000"/>
          </a:xfrm>
        </p:grpSpPr>
        <p:sp>
          <p:nvSpPr>
            <p:cNvPr id="13" name="矩形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0">
              <a:blip r:embed="rId1"/>
              <a:srcRect/>
              <a:tile tx="0" ty="0" sx="100000" sy="100000" flip="none" algn="tl"/>
            </a:blip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-130408" y="0"/>
              <a:ext cx="12192000" cy="6858000"/>
            </a:xfrm>
            <a:prstGeom prst="rect">
              <a:avLst/>
            </a:prstGeom>
            <a:solidFill>
              <a:srgbClr val="FFFFFF">
                <a:alpha val="92157"/>
              </a:srgb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>
            <a:off x="75594" y="369569"/>
            <a:ext cx="1354542" cy="828851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 1</a:t>
            </a:r>
            <a:endParaRPr lang="zh-CN" altLang="en-US" sz="2800" dirty="0"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11280687" y="1444203"/>
            <a:ext cx="542043" cy="331679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67827" y="5186613"/>
            <a:ext cx="42879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dirty="0">
                <a:solidFill>
                  <a:srgbClr val="5B9BD5"/>
                </a:solidFill>
                <a:latin typeface="方正少儿_GBK" panose="02000000000000000000" charset="-122"/>
                <a:ea typeface="方正少儿_GBK" panose="02000000000000000000" charset="-122"/>
              </a:rPr>
              <a:t>      </a:t>
            </a:r>
            <a:r>
              <a:rPr lang="zh-CN" altLang="en-US" dirty="0">
                <a:solidFill>
                  <a:srgbClr val="5B9BD5"/>
                </a:solidFill>
                <a:latin typeface="方正少儿_GBK" panose="02000000000000000000" charset="-122"/>
                <a:ea typeface="方正少儿_GBK" panose="02000000000000000000" charset="-122"/>
              </a:rPr>
              <a:t>首先给</a:t>
            </a:r>
            <a:r>
              <a:rPr lang="en-US" altLang="zh-CN" dirty="0">
                <a:solidFill>
                  <a:srgbClr val="5B9BD5"/>
                </a:solidFill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 dirty="0">
                <a:solidFill>
                  <a:srgbClr val="5B9BD5"/>
                </a:solidFill>
                <a:latin typeface="方正少儿_GBK" panose="02000000000000000000" charset="-122"/>
                <a:ea typeface="方正少儿_GBK" panose="02000000000000000000" charset="-122"/>
              </a:rPr>
              <a:t>插上电池盒供电（部分人反映使用</a:t>
            </a:r>
            <a:r>
              <a:rPr lang="en-US" altLang="zh-CN" dirty="0">
                <a:solidFill>
                  <a:srgbClr val="5B9BD5"/>
                </a:solidFill>
                <a:latin typeface="方正少儿_GBK" panose="02000000000000000000" charset="-122"/>
                <a:ea typeface="方正少儿_GBK" panose="02000000000000000000" charset="-122"/>
              </a:rPr>
              <a:t>USB</a:t>
            </a:r>
            <a:r>
              <a:rPr lang="zh-CN" altLang="en-US" dirty="0">
                <a:solidFill>
                  <a:srgbClr val="5B9BD5"/>
                </a:solidFill>
                <a:latin typeface="方正少儿_GBK" panose="02000000000000000000" charset="-122"/>
                <a:ea typeface="方正少儿_GBK" panose="02000000000000000000" charset="-122"/>
              </a:rPr>
              <a:t>数据线供电会连接不上），然后在</a:t>
            </a:r>
            <a:r>
              <a:rPr lang="en-US" altLang="zh-CN" dirty="0">
                <a:solidFill>
                  <a:srgbClr val="5B9BD5"/>
                </a:solidFill>
                <a:latin typeface="方正少儿_GBK" panose="02000000000000000000" charset="-122"/>
                <a:ea typeface="方正少儿_GBK" panose="02000000000000000000" charset="-122"/>
              </a:rPr>
              <a:t>APP </a:t>
            </a:r>
            <a:endParaRPr lang="en-US" altLang="zh-CN" dirty="0">
              <a:solidFill>
                <a:srgbClr val="5B9BD5"/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pPr algn="l"/>
            <a:r>
              <a:rPr lang="en-US" altLang="zh-CN" dirty="0">
                <a:solidFill>
                  <a:srgbClr val="5B9BD5"/>
                </a:solidFill>
                <a:latin typeface="方正少儿_GBK" panose="02000000000000000000" charset="-122"/>
                <a:ea typeface="方正少儿_GBK" panose="02000000000000000000" charset="-122"/>
              </a:rPr>
              <a:t>store</a:t>
            </a:r>
            <a:r>
              <a:rPr lang="zh-CN" altLang="en-US" dirty="0">
                <a:solidFill>
                  <a:srgbClr val="5B9BD5"/>
                </a:solidFill>
                <a:latin typeface="方正少儿_GBK" panose="02000000000000000000" charset="-122"/>
                <a:ea typeface="方正少儿_GBK" panose="02000000000000000000" charset="-122"/>
              </a:rPr>
              <a:t>下载</a:t>
            </a:r>
            <a:r>
              <a:rPr lang="en-US" altLang="zh-CN" dirty="0">
                <a:solidFill>
                  <a:srgbClr val="5B9BD5"/>
                </a:solidFill>
                <a:latin typeface="方正少儿_GBK" panose="02000000000000000000" charset="-122"/>
                <a:ea typeface="方正少儿_GBK" panose="02000000000000000000" charset="-122"/>
              </a:rPr>
              <a:t>micro:bit APP</a:t>
            </a:r>
            <a:r>
              <a:rPr lang="zh-CN" altLang="en-US" dirty="0">
                <a:solidFill>
                  <a:srgbClr val="5B9BD5"/>
                </a:solidFill>
                <a:latin typeface="方正少儿_GBK" panose="02000000000000000000" charset="-122"/>
                <a:ea typeface="方正少儿_GBK" panose="02000000000000000000" charset="-122"/>
              </a:rPr>
              <a:t>，并且打开蓝牙。</a:t>
            </a:r>
            <a:endParaRPr lang="zh-CN" altLang="en-US" dirty="0">
              <a:solidFill>
                <a:srgbClr val="5B9BD5"/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6" name="图片 5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95" y="30480"/>
            <a:ext cx="1272540" cy="7886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75" y="992505"/>
            <a:ext cx="7228840" cy="39331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736266" y="3196784"/>
            <a:ext cx="724486" cy="372379"/>
            <a:chOff x="560275" y="3576314"/>
            <a:chExt cx="1198188" cy="615858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576314"/>
              <a:ext cx="675249" cy="61585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73811" y="628580"/>
            <a:ext cx="11188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Part 1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364795" y="1485639"/>
            <a:ext cx="4991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   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Comic Sans MS" panose="030F0702030302020204" charset="0"/>
              <a:ea typeface="微软雅黑 Light" panose="020B0502040204020203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0" y="5925820"/>
            <a:ext cx="12192000" cy="93218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29" name="任意多边形 28"/>
          <p:cNvSpPr/>
          <p:nvPr/>
        </p:nvSpPr>
        <p:spPr>
          <a:xfrm>
            <a:off x="332740" y="25520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83056" y="3218745"/>
            <a:ext cx="1605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苹果操作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   步骤</a:t>
            </a:r>
            <a:endParaRPr lang="en-US" altLang="zh-CN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1310" y="45085"/>
            <a:ext cx="1272540" cy="788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63215" y="4519295"/>
            <a:ext cx="806196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1.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点击第一行的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Choose 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2.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点击黄色的方块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PAIR A NEW 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3.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同时按下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A+B+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复位键，等到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点阵出现一行英文后，点击绿色的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NEXT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4.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在手机中点亮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micro:bit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点阵上出现的图案，然后点击绿色的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NEXT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370" y="937260"/>
            <a:ext cx="1695450" cy="33616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775" y="937260"/>
            <a:ext cx="1695450" cy="3437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445" y="956310"/>
            <a:ext cx="1714500" cy="34188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575" y="956310"/>
            <a:ext cx="1743075" cy="34188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736266" y="3196784"/>
            <a:ext cx="724486" cy="372379"/>
            <a:chOff x="560275" y="3576314"/>
            <a:chExt cx="1198188" cy="615858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576314"/>
              <a:ext cx="675249" cy="61585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17296" y="628580"/>
            <a:ext cx="11188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Part 1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0" y="5889625"/>
            <a:ext cx="12192000" cy="96837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29" name="任意多边形 28"/>
          <p:cNvSpPr/>
          <p:nvPr/>
        </p:nvSpPr>
        <p:spPr>
          <a:xfrm>
            <a:off x="332740" y="25520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07491" y="3094285"/>
            <a:ext cx="1605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苹果操作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   步骤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3680" y="45085"/>
            <a:ext cx="1272540" cy="7886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370" y="955040"/>
            <a:ext cx="1724025" cy="33902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5" y="955040"/>
            <a:ext cx="1685925" cy="34378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87370" y="4519295"/>
            <a:ext cx="822134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5.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按照手机上的提示按下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A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键以后点击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NEXT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6.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连接成功。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7.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回到主界面，接下来我们开始编程，点击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Create Code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进入编程网页开始编程。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8.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拖拽好积木以后点击下载。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775" y="964565"/>
            <a:ext cx="1771650" cy="34283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9685" y="955040"/>
            <a:ext cx="1733550" cy="343789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690546" y="4583624"/>
            <a:ext cx="724486" cy="372379"/>
            <a:chOff x="560275" y="3576314"/>
            <a:chExt cx="1198188" cy="615858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576314"/>
              <a:ext cx="675249" cy="61585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38251" y="688905"/>
            <a:ext cx="11188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Part 1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5854700"/>
            <a:ext cx="12192000" cy="100330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29" name="任意多边形 28"/>
          <p:cNvSpPr/>
          <p:nvPr/>
        </p:nvSpPr>
        <p:spPr>
          <a:xfrm>
            <a:off x="233045" y="21456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1305" y="45085"/>
            <a:ext cx="1272540" cy="788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7796" y="2852985"/>
            <a:ext cx="1605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苹果操作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   步骤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969010"/>
            <a:ext cx="1704975" cy="3409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140" y="883285"/>
            <a:ext cx="1752600" cy="34950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087370" y="4519295"/>
            <a:ext cx="822134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9.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点击下载到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中，并在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中打开。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10.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点击蓝色的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flash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，然后等待下载。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11.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点阵上显示随机的点阵以后就是正在下载，进度条满格之后就是下载完成。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12.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下载进度条满格以后，可以看到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出现了我们往里面写的程序。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295" y="2725420"/>
            <a:ext cx="3806825" cy="18580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770" y="969010"/>
            <a:ext cx="3571240" cy="1828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5916930"/>
            <a:ext cx="12192000" cy="953135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559435" y="628650"/>
            <a:ext cx="11150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Part 2</a:t>
            </a:r>
            <a:endParaRPr lang="en-US" altLang="zh-CN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233045" y="21456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08685" y="2755900"/>
            <a:ext cx="16052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安卓操作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  步骤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951865"/>
            <a:ext cx="1795780" cy="32061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720" y="984250"/>
            <a:ext cx="1840865" cy="31737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805" y="984250"/>
            <a:ext cx="1835785" cy="3205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215" y="883920"/>
            <a:ext cx="1910080" cy="32740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00985" y="4519295"/>
            <a:ext cx="85077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1.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首先用电池给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供电，并且手机中要准备两个软件，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和谷歌浏览器。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2.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打开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，点击第一条：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Connect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3.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选择黄色的方块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PAIR A NEW 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4.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同时按下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A+B+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复位键，等到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micro:bit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点阵出现一行英文后，点击绿色的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NEXT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736266" y="3196784"/>
            <a:ext cx="724486" cy="372379"/>
            <a:chOff x="560275" y="3576314"/>
            <a:chExt cx="1198188" cy="615858"/>
          </a:xfrm>
        </p:grpSpPr>
        <p:sp>
          <p:nvSpPr>
            <p:cNvPr id="33" name="直角三角形 32"/>
            <p:cNvSpPr/>
            <p:nvPr/>
          </p:nvSpPr>
          <p:spPr>
            <a:xfrm rot="16200000">
              <a:off x="1011658" y="3444456"/>
              <a:ext cx="295422" cy="119818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0 w 379828"/>
                <a:gd name="connsiteY0-2" fmla="*/ 1378634 h 1772529"/>
                <a:gd name="connsiteX1-3" fmla="*/ 0 w 379828"/>
                <a:gd name="connsiteY1-4" fmla="*/ 0 h 1772529"/>
                <a:gd name="connsiteX2-5" fmla="*/ 379828 w 379828"/>
                <a:gd name="connsiteY2-6" fmla="*/ 1772529 h 1772529"/>
                <a:gd name="connsiteX3-7" fmla="*/ 0 w 379828"/>
                <a:gd name="connsiteY3-8" fmla="*/ 1378634 h 1772529"/>
                <a:gd name="connsiteX0-9" fmla="*/ 0 w 295422"/>
                <a:gd name="connsiteY0-10" fmla="*/ 1378634 h 1631855"/>
                <a:gd name="connsiteX1-11" fmla="*/ 0 w 295422"/>
                <a:gd name="connsiteY1-12" fmla="*/ 0 h 1631855"/>
                <a:gd name="connsiteX2-13" fmla="*/ 295422 w 295422"/>
                <a:gd name="connsiteY2-14" fmla="*/ 1631855 h 1631855"/>
                <a:gd name="connsiteX3-15" fmla="*/ 0 w 295422"/>
                <a:gd name="connsiteY3-16" fmla="*/ 1378634 h 16318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5422" h="1631855">
                  <a:moveTo>
                    <a:pt x="0" y="1378634"/>
                  </a:moveTo>
                  <a:lnTo>
                    <a:pt x="0" y="0"/>
                  </a:lnTo>
                  <a:lnTo>
                    <a:pt x="295422" y="1631855"/>
                  </a:lnTo>
                  <a:lnTo>
                    <a:pt x="0" y="13786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>
              <a:off x="890708" y="3576314"/>
              <a:ext cx="675249" cy="615858"/>
            </a:xfrm>
            <a:custGeom>
              <a:avLst/>
              <a:gdLst>
                <a:gd name="connsiteX0" fmla="*/ 0 w 379828"/>
                <a:gd name="connsiteY0" fmla="*/ 1378634 h 1378634"/>
                <a:gd name="connsiteX1" fmla="*/ 0 w 379828"/>
                <a:gd name="connsiteY1" fmla="*/ 0 h 1378634"/>
                <a:gd name="connsiteX2" fmla="*/ 379828 w 379828"/>
                <a:gd name="connsiteY2" fmla="*/ 1378634 h 1378634"/>
                <a:gd name="connsiteX3" fmla="*/ 0 w 379828"/>
                <a:gd name="connsiteY3" fmla="*/ 1378634 h 1378634"/>
                <a:gd name="connsiteX0-1" fmla="*/ 295421 w 675249"/>
                <a:gd name="connsiteY0-2" fmla="*/ 1209822 h 1209822"/>
                <a:gd name="connsiteX1-3" fmla="*/ 0 w 675249"/>
                <a:gd name="connsiteY1-4" fmla="*/ 0 h 1209822"/>
                <a:gd name="connsiteX2-5" fmla="*/ 675249 w 675249"/>
                <a:gd name="connsiteY2-6" fmla="*/ 1209822 h 1209822"/>
                <a:gd name="connsiteX3-7" fmla="*/ 295421 w 675249"/>
                <a:gd name="connsiteY3-8" fmla="*/ 1209822 h 1209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75249" h="1209822">
                  <a:moveTo>
                    <a:pt x="295421" y="1209822"/>
                  </a:moveTo>
                  <a:lnTo>
                    <a:pt x="0" y="0"/>
                  </a:lnTo>
                  <a:lnTo>
                    <a:pt x="675249" y="1209822"/>
                  </a:lnTo>
                  <a:lnTo>
                    <a:pt x="295421" y="12098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12851" y="688905"/>
            <a:ext cx="1115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Part 2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5854700"/>
            <a:ext cx="12192000" cy="100330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2848977" y="4122353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233045" y="21456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087370" y="4932680"/>
            <a:ext cx="822134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5.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在手机中点亮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micro:bit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点阵上出现的图案，然后点击绿色的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NEXT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6.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连接成功。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5345" y="2615565"/>
            <a:ext cx="16052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安卓操作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  步骤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370" y="1005840"/>
            <a:ext cx="1976755" cy="33604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155" y="1355725"/>
            <a:ext cx="6004560" cy="30105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/>
        </p:nvSpPr>
        <p:spPr>
          <a:xfrm>
            <a:off x="75565" y="45085"/>
            <a:ext cx="100425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micro:bit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模块视频教程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u="sng">
                <a:latin typeface="icomoon" charset="0"/>
                <a:ea typeface="Yu Gothic UI Semibold" panose="020B0700000000000000" charset="-128"/>
              </a:rPr>
              <a:t>                                </a:t>
            </a:r>
            <a:endParaRPr lang="zh-CN" altLang="en-US" sz="2800" u="sng">
              <a:latin typeface="icomoon" charset="0"/>
              <a:ea typeface="Yu Gothic UI Semibold" panose="020B0700000000000000" charset="-128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851" y="688905"/>
            <a:ext cx="11150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</a:rPr>
              <a:t>Part 2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233045" y="2145665"/>
            <a:ext cx="2754630" cy="1660525"/>
          </a:xfrm>
          <a:custGeom>
            <a:avLst/>
            <a:gdLst>
              <a:gd name="connsiteX0" fmla="*/ 1610751 w 2954216"/>
              <a:gd name="connsiteY0" fmla="*/ 0 h 1807700"/>
              <a:gd name="connsiteX1" fmla="*/ 2504050 w 2954216"/>
              <a:gd name="connsiteY1" fmla="*/ 893299 h 1807700"/>
              <a:gd name="connsiteX2" fmla="*/ 2504050 w 2954216"/>
              <a:gd name="connsiteY2" fmla="*/ 893300 h 1807700"/>
              <a:gd name="connsiteX3" fmla="*/ 2534525 w 2954216"/>
              <a:gd name="connsiteY3" fmla="*/ 893300 h 1807700"/>
              <a:gd name="connsiteX4" fmla="*/ 2954216 w 2954216"/>
              <a:gd name="connsiteY4" fmla="*/ 1312991 h 1807700"/>
              <a:gd name="connsiteX5" fmla="*/ 2954216 w 2954216"/>
              <a:gd name="connsiteY5" fmla="*/ 1388009 h 1807700"/>
              <a:gd name="connsiteX6" fmla="*/ 2534525 w 2954216"/>
              <a:gd name="connsiteY6" fmla="*/ 1807700 h 1807700"/>
              <a:gd name="connsiteX7" fmla="*/ 419691 w 2954216"/>
              <a:gd name="connsiteY7" fmla="*/ 1807700 h 1807700"/>
              <a:gd name="connsiteX8" fmla="*/ 0 w 2954216"/>
              <a:gd name="connsiteY8" fmla="*/ 1388009 h 1807700"/>
              <a:gd name="connsiteX9" fmla="*/ 0 w 2954216"/>
              <a:gd name="connsiteY9" fmla="*/ 1312991 h 1807700"/>
              <a:gd name="connsiteX10" fmla="*/ 335109 w 2954216"/>
              <a:gd name="connsiteY10" fmla="*/ 901827 h 1807700"/>
              <a:gd name="connsiteX11" fmla="*/ 339261 w 2954216"/>
              <a:gd name="connsiteY11" fmla="*/ 901408 h 1807700"/>
              <a:gd name="connsiteX12" fmla="*/ 337624 w 2954216"/>
              <a:gd name="connsiteY12" fmla="*/ 893300 h 1807700"/>
              <a:gd name="connsiteX13" fmla="*/ 604911 w 2954216"/>
              <a:gd name="connsiteY13" fmla="*/ 626013 h 1807700"/>
              <a:gd name="connsiteX14" fmla="*/ 708952 w 2954216"/>
              <a:gd name="connsiteY14" fmla="*/ 647018 h 1807700"/>
              <a:gd name="connsiteX15" fmla="*/ 749358 w 2954216"/>
              <a:gd name="connsiteY15" fmla="*/ 668950 h 1807700"/>
              <a:gd name="connsiteX16" fmla="*/ 787652 w 2954216"/>
              <a:gd name="connsiteY16" fmla="*/ 545587 h 1807700"/>
              <a:gd name="connsiteX17" fmla="*/ 1610751 w 2954216"/>
              <a:gd name="connsiteY17" fmla="*/ 0 h 18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4216" h="1807700">
                <a:moveTo>
                  <a:pt x="1610751" y="0"/>
                </a:moveTo>
                <a:cubicBezTo>
                  <a:pt x="2104106" y="0"/>
                  <a:pt x="2504050" y="399944"/>
                  <a:pt x="2504050" y="893299"/>
                </a:cubicBezTo>
                <a:lnTo>
                  <a:pt x="2504050" y="893300"/>
                </a:lnTo>
                <a:lnTo>
                  <a:pt x="2534525" y="893300"/>
                </a:lnTo>
                <a:cubicBezTo>
                  <a:pt x="2766314" y="893300"/>
                  <a:pt x="2954216" y="1081202"/>
                  <a:pt x="2954216" y="1312991"/>
                </a:cubicBezTo>
                <a:lnTo>
                  <a:pt x="2954216" y="1388009"/>
                </a:lnTo>
                <a:cubicBezTo>
                  <a:pt x="2954216" y="1619798"/>
                  <a:pt x="2766314" y="1807700"/>
                  <a:pt x="2534525" y="1807700"/>
                </a:cubicBezTo>
                <a:lnTo>
                  <a:pt x="419691" y="1807700"/>
                </a:lnTo>
                <a:cubicBezTo>
                  <a:pt x="187902" y="1807700"/>
                  <a:pt x="0" y="1619798"/>
                  <a:pt x="0" y="1388009"/>
                </a:cubicBezTo>
                <a:lnTo>
                  <a:pt x="0" y="1312991"/>
                </a:lnTo>
                <a:cubicBezTo>
                  <a:pt x="0" y="1110176"/>
                  <a:pt x="143863" y="940961"/>
                  <a:pt x="335109" y="901827"/>
                </a:cubicBezTo>
                <a:lnTo>
                  <a:pt x="339261" y="901408"/>
                </a:lnTo>
                <a:lnTo>
                  <a:pt x="337624" y="893300"/>
                </a:lnTo>
                <a:cubicBezTo>
                  <a:pt x="337624" y="745681"/>
                  <a:pt x="457292" y="626013"/>
                  <a:pt x="604911" y="626013"/>
                </a:cubicBezTo>
                <a:cubicBezTo>
                  <a:pt x="641816" y="626013"/>
                  <a:pt x="676974" y="633492"/>
                  <a:pt x="708952" y="647018"/>
                </a:cubicBezTo>
                <a:lnTo>
                  <a:pt x="749358" y="668950"/>
                </a:lnTo>
                <a:lnTo>
                  <a:pt x="787652" y="545587"/>
                </a:lnTo>
                <a:cubicBezTo>
                  <a:pt x="923262" y="224968"/>
                  <a:pt x="1240735" y="0"/>
                  <a:pt x="16107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43026" y="2712650"/>
            <a:ext cx="1605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安卓操作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pPr algn="l"/>
            <a:r>
              <a:rPr lang="zh-CN" altLang="en-US" sz="2800" dirty="0" smtClean="0">
                <a:solidFill>
                  <a:schemeClr val="accent5">
                    <a:lumMod val="75000"/>
                  </a:schemeClr>
                </a:solidFill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  步骤</a:t>
            </a:r>
            <a:endParaRPr lang="zh-CN" altLang="en-US" sz="2800" dirty="0" smtClean="0">
              <a:solidFill>
                <a:schemeClr val="accent5">
                  <a:lumMod val="75000"/>
                </a:schemeClr>
              </a:solidFill>
              <a:latin typeface="方正少儿_GBK" panose="02000000000000000000" charset="-122"/>
              <a:ea typeface="方正少儿_GBK" panose="02000000000000000000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0" y="5854700"/>
            <a:ext cx="12192000" cy="1003300"/>
          </a:xfrm>
          <a:custGeom>
            <a:avLst/>
            <a:gdLst>
              <a:gd name="connsiteX0" fmla="*/ 10993060 w 12192000"/>
              <a:gd name="connsiteY0" fmla="*/ 0 h 1337515"/>
              <a:gd name="connsiteX1" fmla="*/ 12119884 w 12192000"/>
              <a:gd name="connsiteY1" fmla="*/ 344197 h 1337515"/>
              <a:gd name="connsiteX2" fmla="*/ 12192000 w 12192000"/>
              <a:gd name="connsiteY2" fmla="*/ 396792 h 1337515"/>
              <a:gd name="connsiteX3" fmla="*/ 12192000 w 12192000"/>
              <a:gd name="connsiteY3" fmla="*/ 1337515 h 1337515"/>
              <a:gd name="connsiteX4" fmla="*/ 6775368 w 12192000"/>
              <a:gd name="connsiteY4" fmla="*/ 1337515 h 1337515"/>
              <a:gd name="connsiteX5" fmla="*/ 6783200 w 12192000"/>
              <a:gd name="connsiteY5" fmla="*/ 1333742 h 1337515"/>
              <a:gd name="connsiteX6" fmla="*/ 7210941 w 12192000"/>
              <a:gd name="connsiteY6" fmla="*/ 1247385 h 1337515"/>
              <a:gd name="connsiteX7" fmla="*/ 7537720 w 12192000"/>
              <a:gd name="connsiteY7" fmla="*/ 1296790 h 1337515"/>
              <a:gd name="connsiteX8" fmla="*/ 7626370 w 12192000"/>
              <a:gd name="connsiteY8" fmla="*/ 1329236 h 1337515"/>
              <a:gd name="connsiteX9" fmla="*/ 7687424 w 12192000"/>
              <a:gd name="connsiteY9" fmla="*/ 1273746 h 1337515"/>
              <a:gd name="connsiteX10" fmla="*/ 8386426 w 12192000"/>
              <a:gd name="connsiteY10" fmla="*/ 1022811 h 1337515"/>
              <a:gd name="connsiteX11" fmla="*/ 8814167 w 12192000"/>
              <a:gd name="connsiteY11" fmla="*/ 1109168 h 1337515"/>
              <a:gd name="connsiteX12" fmla="*/ 8830204 w 12192000"/>
              <a:gd name="connsiteY12" fmla="*/ 1116894 h 1337515"/>
              <a:gd name="connsiteX13" fmla="*/ 8845482 w 12192000"/>
              <a:gd name="connsiteY13" fmla="*/ 1067677 h 1337515"/>
              <a:gd name="connsiteX14" fmla="*/ 9251972 w 12192000"/>
              <a:gd name="connsiteY14" fmla="*/ 798237 h 1337515"/>
              <a:gd name="connsiteX15" fmla="*/ 9340881 w 12192000"/>
              <a:gd name="connsiteY15" fmla="*/ 807200 h 1337515"/>
              <a:gd name="connsiteX16" fmla="*/ 9374830 w 12192000"/>
              <a:gd name="connsiteY16" fmla="*/ 817739 h 1337515"/>
              <a:gd name="connsiteX17" fmla="*/ 9437886 w 12192000"/>
              <a:gd name="connsiteY17" fmla="*/ 733416 h 1337515"/>
              <a:gd name="connsiteX18" fmla="*/ 10993060 w 12192000"/>
              <a:gd name="connsiteY18" fmla="*/ 0 h 1337515"/>
              <a:gd name="connsiteX19" fmla="*/ 1198940 w 12192000"/>
              <a:gd name="connsiteY19" fmla="*/ 0 h 1337515"/>
              <a:gd name="connsiteX20" fmla="*/ 2754114 w 12192000"/>
              <a:gd name="connsiteY20" fmla="*/ 733416 h 1337515"/>
              <a:gd name="connsiteX21" fmla="*/ 2817170 w 12192000"/>
              <a:gd name="connsiteY21" fmla="*/ 817739 h 1337515"/>
              <a:gd name="connsiteX22" fmla="*/ 2851119 w 12192000"/>
              <a:gd name="connsiteY22" fmla="*/ 807200 h 1337515"/>
              <a:gd name="connsiteX23" fmla="*/ 2940028 w 12192000"/>
              <a:gd name="connsiteY23" fmla="*/ 798237 h 1337515"/>
              <a:gd name="connsiteX24" fmla="*/ 3346518 w 12192000"/>
              <a:gd name="connsiteY24" fmla="*/ 1067677 h 1337515"/>
              <a:gd name="connsiteX25" fmla="*/ 3361796 w 12192000"/>
              <a:gd name="connsiteY25" fmla="*/ 1116894 h 1337515"/>
              <a:gd name="connsiteX26" fmla="*/ 3377833 w 12192000"/>
              <a:gd name="connsiteY26" fmla="*/ 1109168 h 1337515"/>
              <a:gd name="connsiteX27" fmla="*/ 3805574 w 12192000"/>
              <a:gd name="connsiteY27" fmla="*/ 1022811 h 1337515"/>
              <a:gd name="connsiteX28" fmla="*/ 4504578 w 12192000"/>
              <a:gd name="connsiteY28" fmla="*/ 1273746 h 1337515"/>
              <a:gd name="connsiteX29" fmla="*/ 4565630 w 12192000"/>
              <a:gd name="connsiteY29" fmla="*/ 1329236 h 1337515"/>
              <a:gd name="connsiteX30" fmla="*/ 4654282 w 12192000"/>
              <a:gd name="connsiteY30" fmla="*/ 1296790 h 1337515"/>
              <a:gd name="connsiteX31" fmla="*/ 4981061 w 12192000"/>
              <a:gd name="connsiteY31" fmla="*/ 1247385 h 1337515"/>
              <a:gd name="connsiteX32" fmla="*/ 5408801 w 12192000"/>
              <a:gd name="connsiteY32" fmla="*/ 1333742 h 1337515"/>
              <a:gd name="connsiteX33" fmla="*/ 5416634 w 12192000"/>
              <a:gd name="connsiteY33" fmla="*/ 1337515 h 1337515"/>
              <a:gd name="connsiteX34" fmla="*/ 0 w 12192000"/>
              <a:gd name="connsiteY34" fmla="*/ 1337515 h 1337515"/>
              <a:gd name="connsiteX35" fmla="*/ 0 w 12192000"/>
              <a:gd name="connsiteY35" fmla="*/ 396792 h 1337515"/>
              <a:gd name="connsiteX36" fmla="*/ 72117 w 12192000"/>
              <a:gd name="connsiteY36" fmla="*/ 344197 h 1337515"/>
              <a:gd name="connsiteX37" fmla="*/ 1198940 w 12192000"/>
              <a:gd name="connsiteY37" fmla="*/ 0 h 1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337515">
                <a:moveTo>
                  <a:pt x="10993060" y="0"/>
                </a:moveTo>
                <a:cubicBezTo>
                  <a:pt x="11410460" y="0"/>
                  <a:pt x="11798225" y="126889"/>
                  <a:pt x="12119884" y="344197"/>
                </a:cubicBezTo>
                <a:lnTo>
                  <a:pt x="12192000" y="396792"/>
                </a:lnTo>
                <a:lnTo>
                  <a:pt x="12192000" y="1337515"/>
                </a:lnTo>
                <a:lnTo>
                  <a:pt x="6775368" y="1337515"/>
                </a:lnTo>
                <a:lnTo>
                  <a:pt x="6783200" y="1333742"/>
                </a:lnTo>
                <a:cubicBezTo>
                  <a:pt x="6914670" y="1278135"/>
                  <a:pt x="7059215" y="1247385"/>
                  <a:pt x="7210941" y="1247385"/>
                </a:cubicBezTo>
                <a:cubicBezTo>
                  <a:pt x="7324735" y="1247385"/>
                  <a:pt x="7434490" y="1264682"/>
                  <a:pt x="7537720" y="1296790"/>
                </a:cubicBezTo>
                <a:lnTo>
                  <a:pt x="7626370" y="1329236"/>
                </a:lnTo>
                <a:lnTo>
                  <a:pt x="7687424" y="1273746"/>
                </a:lnTo>
                <a:cubicBezTo>
                  <a:pt x="7877379" y="1116982"/>
                  <a:pt x="8120905" y="1022811"/>
                  <a:pt x="8386426" y="1022811"/>
                </a:cubicBezTo>
                <a:cubicBezTo>
                  <a:pt x="8538152" y="1022811"/>
                  <a:pt x="8682696" y="1053561"/>
                  <a:pt x="8814167" y="1109168"/>
                </a:cubicBezTo>
                <a:lnTo>
                  <a:pt x="8830204" y="1116894"/>
                </a:lnTo>
                <a:lnTo>
                  <a:pt x="8845482" y="1067677"/>
                </a:lnTo>
                <a:cubicBezTo>
                  <a:pt x="8912454" y="909338"/>
                  <a:pt x="9069238" y="798237"/>
                  <a:pt x="9251972" y="798237"/>
                </a:cubicBezTo>
                <a:cubicBezTo>
                  <a:pt x="9282428" y="798237"/>
                  <a:pt x="9312162" y="801323"/>
                  <a:pt x="9340881" y="807200"/>
                </a:cubicBezTo>
                <a:lnTo>
                  <a:pt x="9374830" y="817739"/>
                </a:lnTo>
                <a:lnTo>
                  <a:pt x="9437886" y="733416"/>
                </a:lnTo>
                <a:cubicBezTo>
                  <a:pt x="9807538" y="285501"/>
                  <a:pt x="10366958" y="0"/>
                  <a:pt x="10993060" y="0"/>
                </a:cubicBezTo>
                <a:close/>
                <a:moveTo>
                  <a:pt x="1198940" y="0"/>
                </a:moveTo>
                <a:cubicBezTo>
                  <a:pt x="1825044" y="0"/>
                  <a:pt x="2384462" y="285501"/>
                  <a:pt x="2754114" y="733416"/>
                </a:cubicBezTo>
                <a:lnTo>
                  <a:pt x="2817170" y="817739"/>
                </a:lnTo>
                <a:lnTo>
                  <a:pt x="2851119" y="807200"/>
                </a:lnTo>
                <a:cubicBezTo>
                  <a:pt x="2879838" y="801323"/>
                  <a:pt x="2909572" y="798237"/>
                  <a:pt x="2940028" y="798237"/>
                </a:cubicBezTo>
                <a:cubicBezTo>
                  <a:pt x="3122762" y="798237"/>
                  <a:pt x="3279546" y="909338"/>
                  <a:pt x="3346518" y="1067677"/>
                </a:cubicBezTo>
                <a:lnTo>
                  <a:pt x="3361796" y="1116894"/>
                </a:lnTo>
                <a:lnTo>
                  <a:pt x="3377833" y="1109168"/>
                </a:lnTo>
                <a:cubicBezTo>
                  <a:pt x="3509304" y="1053561"/>
                  <a:pt x="3653848" y="1022811"/>
                  <a:pt x="3805574" y="1022811"/>
                </a:cubicBezTo>
                <a:cubicBezTo>
                  <a:pt x="4071095" y="1022811"/>
                  <a:pt x="4314623" y="1116982"/>
                  <a:pt x="4504578" y="1273746"/>
                </a:cubicBezTo>
                <a:lnTo>
                  <a:pt x="4565630" y="1329236"/>
                </a:lnTo>
                <a:lnTo>
                  <a:pt x="4654282" y="1296790"/>
                </a:lnTo>
                <a:cubicBezTo>
                  <a:pt x="4757511" y="1264682"/>
                  <a:pt x="4867265" y="1247385"/>
                  <a:pt x="4981061" y="1247385"/>
                </a:cubicBezTo>
                <a:cubicBezTo>
                  <a:pt x="5132787" y="1247385"/>
                  <a:pt x="5277331" y="1278135"/>
                  <a:pt x="5408801" y="1333742"/>
                </a:cubicBezTo>
                <a:lnTo>
                  <a:pt x="5416634" y="1337515"/>
                </a:lnTo>
                <a:lnTo>
                  <a:pt x="0" y="1337515"/>
                </a:lnTo>
                <a:lnTo>
                  <a:pt x="0" y="396792"/>
                </a:lnTo>
                <a:lnTo>
                  <a:pt x="72117" y="344197"/>
                </a:lnTo>
                <a:cubicBezTo>
                  <a:pt x="393775" y="126889"/>
                  <a:pt x="781540" y="0"/>
                  <a:pt x="11989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亚博智能    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micro:bit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模块视频教程</a:t>
            </a:r>
            <a:endParaRPr lang="zh-CN" altLang="en-US" sz="280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8445" y="45085"/>
            <a:ext cx="1272540" cy="7886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833755"/>
            <a:ext cx="1941195" cy="3341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75" y="872490"/>
            <a:ext cx="1847215" cy="32639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00985" y="4519295"/>
            <a:ext cx="85077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7.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点击第三行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Create Code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8.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进入浏览器后复制当前的网址。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9.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</a:rPr>
              <a:t>打开谷歌浏览器。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10.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少儿_GBK" panose="02000000000000000000" charset="-122"/>
                <a:ea typeface="方正少儿_GBK" panose="02000000000000000000" charset="-122"/>
                <a:sym typeface="+mn-ea"/>
              </a:rPr>
              <a:t>把网址复制进入网址栏，同时点击并保存。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少儿_GBK" panose="02000000000000000000" charset="-122"/>
              <a:ea typeface="方正少儿_GBK" panose="02000000000000000000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833755"/>
            <a:ext cx="1952625" cy="34124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675" y="833755"/>
            <a:ext cx="1971040" cy="34067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卡通">
      <a:majorFont>
        <a:latin typeface="方正卡通简体"/>
        <a:ea typeface="方正喵呜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2665</Words>
  <Application>WPS 演示</Application>
  <PresentationFormat>自定义</PresentationFormat>
  <Paragraphs>173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微软雅黑 Light</vt:lpstr>
      <vt:lpstr>方正少儿_GBK</vt:lpstr>
      <vt:lpstr>icomoon</vt:lpstr>
      <vt:lpstr>Yu Gothic UI Semibold</vt:lpstr>
      <vt:lpstr>Comic Sans MS</vt:lpstr>
      <vt:lpstr>方正卡通简体</vt:lpstr>
      <vt:lpstr>Arial Unicode MS</vt:lpstr>
      <vt:lpstr>方正喵呜体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creator>PPTS</dc:creator>
  <cp:keywords>PPTS</cp:keywords>
  <dc:description>PPTS</dc:description>
  <dc:subject>PPTS</dc:subject>
  <cp:category>PPTS</cp:category>
  <cp:lastModifiedBy>公孙绿萼</cp:lastModifiedBy>
  <cp:revision>43</cp:revision>
  <dcterms:created xsi:type="dcterms:W3CDTF">2014-02-21T16:31:00Z</dcterms:created>
  <dcterms:modified xsi:type="dcterms:W3CDTF">2018-01-02T10:59:00Z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